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94" r:id="rId1"/>
  </p:sldMasterIdLst>
  <p:notesMasterIdLst>
    <p:notesMasterId r:id="rId30"/>
  </p:notesMasterIdLst>
  <p:sldIdLst>
    <p:sldId id="257" r:id="rId2"/>
    <p:sldId id="258" r:id="rId3"/>
    <p:sldId id="259" r:id="rId4"/>
    <p:sldId id="261" r:id="rId5"/>
    <p:sldId id="260"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2.jpg>
</file>

<file path=ppt/media/image13.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0B7004-B7AA-4C95-B8C5-104CFF0D64B9}" type="datetimeFigureOut">
              <a:rPr lang="en-US" smtClean="0"/>
              <a:t>1/17/2023</a:t>
            </a:fld>
            <a:endParaRPr lang="en-US"/>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504CDF-D691-44DA-AB99-031974751AAB}" type="slidenum">
              <a:rPr lang="en-US" smtClean="0"/>
              <a:t>‹#›</a:t>
            </a:fld>
            <a:endParaRPr lang="en-US"/>
          </a:p>
        </p:txBody>
      </p:sp>
    </p:spTree>
    <p:extLst>
      <p:ext uri="{BB962C8B-B14F-4D97-AF65-F5344CB8AC3E}">
        <p14:creationId xmlns:p14="http://schemas.microsoft.com/office/powerpoint/2010/main" val="682882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en-US"/>
          </a:p>
        </p:txBody>
      </p:sp>
      <p:sp>
        <p:nvSpPr>
          <p:cNvPr id="4" name="Slayt Numarası Yer Tutucusu 3"/>
          <p:cNvSpPr>
            <a:spLocks noGrp="1"/>
          </p:cNvSpPr>
          <p:nvPr>
            <p:ph type="sldNum" sz="quarter" idx="5"/>
          </p:nvPr>
        </p:nvSpPr>
        <p:spPr/>
        <p:txBody>
          <a:bodyPr/>
          <a:lstStyle/>
          <a:p>
            <a:fld id="{23504CDF-D691-44DA-AB99-031974751AAB}" type="slidenum">
              <a:rPr lang="en-US" smtClean="0"/>
              <a:t>23</a:t>
            </a:fld>
            <a:endParaRPr lang="en-US"/>
          </a:p>
        </p:txBody>
      </p:sp>
    </p:spTree>
    <p:extLst>
      <p:ext uri="{BB962C8B-B14F-4D97-AF65-F5344CB8AC3E}">
        <p14:creationId xmlns:p14="http://schemas.microsoft.com/office/powerpoint/2010/main" val="30967411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tr-TR"/>
              <a:t>Asıl başlık stilini düzenlemek için tıklayın</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tr-TR"/>
              <a:t>Asıl alt başlık stilini düzenlemek için tıklayın</a:t>
            </a:r>
            <a:endParaRPr lang="en-US" dirty="0"/>
          </a:p>
        </p:txBody>
      </p:sp>
      <p:sp>
        <p:nvSpPr>
          <p:cNvPr id="4"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10900600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Yazılı Panoramik Resim">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185AAB82-802A-4130-AC89-D53764B84F6E}" type="datetimeFigureOut">
              <a:rPr lang="en-US" smtClean="0"/>
              <a:t>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3307016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tr-TR"/>
              <a:t>Asıl başlık stilini düzenlemek için tıklayın</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23736020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tr-TR"/>
              <a:t>Asıl başlık stilini düzenlemek için tıklayın</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tr-TR"/>
              <a:t>Asıl metin stillerini düzenlemek için tıklayın</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90785314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İsim Kartı">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21600977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Sütu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23309818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Resim Sütu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tr-TR"/>
              <a:t>Asıl başlık stilini düzenlemek için tıklayın</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416889450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Vertical Text Placeholder 2"/>
          <p:cNvSpPr>
            <a:spLocks noGrp="1"/>
          </p:cNvSpPr>
          <p:nvPr>
            <p:ph type="body" orient="vert" idx="1"/>
          </p:nvPr>
        </p:nvSpPr>
        <p:spPr/>
        <p:txBody>
          <a:bodyPr vert="eaVert" anchor="t" anchorCtr="0"/>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29862858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tr-TR"/>
              <a:t>Asıl başlık stilini düzenlemek için tıklayın</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1752228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idx="1"/>
          </p:nvPr>
        </p:nvSpPr>
        <p:spPr/>
        <p:txBody>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1508730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tr-TR"/>
              <a:t>Asıl metin stillerini düzenlemek için tıklayın</a:t>
            </a:r>
          </a:p>
        </p:txBody>
      </p:sp>
      <p:sp>
        <p:nvSpPr>
          <p:cNvPr id="4" name="Date Placeholder 3"/>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31399254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Date Placeholder 4"/>
          <p:cNvSpPr>
            <a:spLocks noGrp="1"/>
          </p:cNvSpPr>
          <p:nvPr>
            <p:ph type="dt" sz="half" idx="10"/>
          </p:nvPr>
        </p:nvSpPr>
        <p:spPr/>
        <p:txBody>
          <a:bodyPr/>
          <a:lstStyle/>
          <a:p>
            <a:fld id="{185AAB82-802A-4130-AC89-D53764B84F6E}" type="datetimeFigureOut">
              <a:rPr lang="en-US" smtClean="0"/>
              <a:t>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2865581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tr-TR"/>
              <a:t>Asıl başlık stilini düzenlemek için tıklayın</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a:t>Asıl metin stillerini düzenlemek için tıklayın</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7" name="Date Placeholder 6"/>
          <p:cNvSpPr>
            <a:spLocks noGrp="1"/>
          </p:cNvSpPr>
          <p:nvPr>
            <p:ph type="dt" sz="half" idx="10"/>
          </p:nvPr>
        </p:nvSpPr>
        <p:spPr/>
        <p:txBody>
          <a:bodyPr/>
          <a:lstStyle/>
          <a:p>
            <a:fld id="{185AAB82-802A-4130-AC89-D53764B84F6E}" type="datetimeFigureOut">
              <a:rPr lang="en-US" smtClean="0"/>
              <a:t>1/17/2023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3474705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a:t>Asıl başlık stilini düzenlemek için tıklayın</a:t>
            </a:r>
            <a:endParaRPr lang="en-US" dirty="0"/>
          </a:p>
        </p:txBody>
      </p:sp>
      <p:sp>
        <p:nvSpPr>
          <p:cNvPr id="7" name="Date Placeholder 2"/>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38058366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19418456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tr-TR"/>
              <a:t>Asıl başlık stilini düzenlemek için tıklayın</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7" name="Date Placeholder 4"/>
          <p:cNvSpPr>
            <a:spLocks noGrp="1"/>
          </p:cNvSpPr>
          <p:nvPr>
            <p:ph type="dt" sz="half" idx="10"/>
          </p:nvPr>
        </p:nvSpPr>
        <p:spPr/>
        <p:txBody>
          <a:bodyPr/>
          <a:lstStyle/>
          <a:p>
            <a:fld id="{185AAB82-802A-4130-AC89-D53764B84F6E}" type="datetimeFigureOut">
              <a:rPr lang="en-US" smtClean="0"/>
              <a:t>1/17/2023</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14092754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tr-TR"/>
              <a:t>Asıl başlık stilini düzenlemek için tıklayın</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tr-TR"/>
              <a:t>Resim eklemek için simgeye tıklayın</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tr-TR"/>
              <a:t>Asıl metin stillerini düzenlemek için tıklayın</a:t>
            </a:r>
          </a:p>
        </p:txBody>
      </p:sp>
      <p:sp>
        <p:nvSpPr>
          <p:cNvPr id="5" name="Date Placeholder 4"/>
          <p:cNvSpPr>
            <a:spLocks noGrp="1"/>
          </p:cNvSpPr>
          <p:nvPr>
            <p:ph type="dt" sz="half" idx="10"/>
          </p:nvPr>
        </p:nvSpPr>
        <p:spPr/>
        <p:txBody>
          <a:bodyPr/>
          <a:lstStyle/>
          <a:p>
            <a:fld id="{185AAB82-802A-4130-AC89-D53764B84F6E}" type="datetimeFigureOut">
              <a:rPr lang="en-US" smtClean="0"/>
              <a:t>1/17/2023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DF73C9-D07F-43F5-B0E0-CB65243CE3A5}" type="slidenum">
              <a:rPr lang="en-US" smtClean="0"/>
              <a:t>‹#›</a:t>
            </a:fld>
            <a:endParaRPr lang="en-US"/>
          </a:p>
        </p:txBody>
      </p:sp>
    </p:spTree>
    <p:extLst>
      <p:ext uri="{BB962C8B-B14F-4D97-AF65-F5344CB8AC3E}">
        <p14:creationId xmlns:p14="http://schemas.microsoft.com/office/powerpoint/2010/main" val="19825676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tr-TR"/>
              <a:t>Asıl başlık stilini düzenlemek için tıklayın</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tr-TR"/>
              <a:t>Asıl metin stillerini düzenlemek için tıklayın</a:t>
            </a:r>
          </a:p>
          <a:p>
            <a:pPr lvl="1"/>
            <a:r>
              <a:rPr lang="tr-TR"/>
              <a:t>İkinci düzey</a:t>
            </a:r>
          </a:p>
          <a:p>
            <a:pPr lvl="2"/>
            <a:r>
              <a:rPr lang="tr-TR"/>
              <a:t>Üçüncü düzey</a:t>
            </a:r>
          </a:p>
          <a:p>
            <a:pPr lvl="3"/>
            <a:r>
              <a:rPr lang="tr-TR"/>
              <a:t>Dördüncü düzey</a:t>
            </a:r>
          </a:p>
          <a:p>
            <a:pPr lvl="4"/>
            <a:r>
              <a:rPr lang="tr-TR"/>
              <a:t>Beşinci düzey</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185AAB82-802A-4130-AC89-D53764B84F6E}" type="datetimeFigureOut">
              <a:rPr lang="en-US" smtClean="0"/>
              <a:t>1/17/2023</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2DF73C9-D07F-43F5-B0E0-CB65243CE3A5}" type="slidenum">
              <a:rPr lang="en-US" smtClean="0"/>
              <a:t>‹#›</a:t>
            </a:fld>
            <a:endParaRPr lang="en-US"/>
          </a:p>
        </p:txBody>
      </p:sp>
    </p:spTree>
    <p:extLst>
      <p:ext uri="{BB962C8B-B14F-4D97-AF65-F5344CB8AC3E}">
        <p14:creationId xmlns:p14="http://schemas.microsoft.com/office/powerpoint/2010/main" val="1874049984"/>
      </p:ext>
    </p:extLst>
  </p:cSld>
  <p:clrMap bg1="dk1" tx1="lt1" bg2="dk2" tx2="lt2" accent1="accent1" accent2="accent2" accent3="accent3" accent4="accent4" accent5="accent5" accent6="accent6" hlink="hlink" folHlink="folHlink"/>
  <p:sldLayoutIdLst>
    <p:sldLayoutId id="2147483895" r:id="rId1"/>
    <p:sldLayoutId id="2147483896" r:id="rId2"/>
    <p:sldLayoutId id="2147483897" r:id="rId3"/>
    <p:sldLayoutId id="2147483898" r:id="rId4"/>
    <p:sldLayoutId id="2147483899" r:id="rId5"/>
    <p:sldLayoutId id="2147483900" r:id="rId6"/>
    <p:sldLayoutId id="2147483901" r:id="rId7"/>
    <p:sldLayoutId id="2147483902" r:id="rId8"/>
    <p:sldLayoutId id="2147483903" r:id="rId9"/>
    <p:sldLayoutId id="2147483904" r:id="rId10"/>
    <p:sldLayoutId id="2147483905" r:id="rId11"/>
    <p:sldLayoutId id="2147483906" r:id="rId12"/>
    <p:sldLayoutId id="2147483907" r:id="rId13"/>
    <p:sldLayoutId id="2147483908" r:id="rId14"/>
    <p:sldLayoutId id="2147483909" r:id="rId15"/>
    <p:sldLayoutId id="2147483910" r:id="rId16"/>
    <p:sldLayoutId id="2147483911" r:id="rId17"/>
  </p:sldLayoutIdLst>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2.xml"/><Relationship Id="rId4" Type="http://schemas.openxmlformats.org/officeDocument/2006/relationships/image" Target="../media/image30.emf"/></Relationships>
</file>

<file path=ppt/slides/_rels/slide2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2.xml"/><Relationship Id="rId5" Type="http://schemas.openxmlformats.org/officeDocument/2006/relationships/image" Target="../media/image36.emf"/><Relationship Id="rId4" Type="http://schemas.openxmlformats.org/officeDocument/2006/relationships/image" Target="../media/image35.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8.emf"/></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emf"/><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4D09D47-8315-80D0-BD5A-608741F73D75}"/>
              </a:ext>
            </a:extLst>
          </p:cNvPr>
          <p:cNvSpPr>
            <a:spLocks noGrp="1"/>
          </p:cNvSpPr>
          <p:nvPr>
            <p:ph type="ctrTitle"/>
          </p:nvPr>
        </p:nvSpPr>
        <p:spPr>
          <a:xfrm>
            <a:off x="684212" y="685800"/>
            <a:ext cx="10444036" cy="947057"/>
          </a:xfrm>
        </p:spPr>
        <p:txBody>
          <a:bodyPr>
            <a:normAutofit/>
          </a:bodyPr>
          <a:lstStyle/>
          <a:p>
            <a:pPr algn="ctr"/>
            <a:r>
              <a:rPr lang="tr-TR" sz="3600" b="1" dirty="0">
                <a:solidFill>
                  <a:schemeClr val="bg1"/>
                </a:solidFill>
                <a:latin typeface="Times New Roman" panose="02020603050405020304" pitchFamily="18" charset="0"/>
                <a:cs typeface="Times New Roman" panose="02020603050405020304" pitchFamily="18" charset="0"/>
              </a:rPr>
              <a:t>Tasarım Dersi Proje Sunumu</a:t>
            </a:r>
            <a:endParaRPr lang="en-US" sz="3600" b="1" dirty="0">
              <a:solidFill>
                <a:schemeClr val="bg1"/>
              </a:solidFill>
              <a:latin typeface="Times New Roman" panose="02020603050405020304" pitchFamily="18" charset="0"/>
              <a:cs typeface="Times New Roman" panose="02020603050405020304" pitchFamily="18" charset="0"/>
            </a:endParaRPr>
          </a:p>
        </p:txBody>
      </p:sp>
      <p:sp>
        <p:nvSpPr>
          <p:cNvPr id="3" name="Alt Başlık 2">
            <a:extLst>
              <a:ext uri="{FF2B5EF4-FFF2-40B4-BE49-F238E27FC236}">
                <a16:creationId xmlns:a16="http://schemas.microsoft.com/office/drawing/2014/main" id="{5AB3DF9F-936B-144E-5993-F693E7CCD2F8}"/>
              </a:ext>
            </a:extLst>
          </p:cNvPr>
          <p:cNvSpPr>
            <a:spLocks noGrp="1"/>
          </p:cNvSpPr>
          <p:nvPr>
            <p:ph type="subTitle" idx="1"/>
          </p:nvPr>
        </p:nvSpPr>
        <p:spPr>
          <a:xfrm>
            <a:off x="684212" y="1856233"/>
            <a:ext cx="10590340" cy="4553712"/>
          </a:xfrm>
        </p:spPr>
        <p:txBody>
          <a:bodyPr>
            <a:normAutofit/>
          </a:bodyPr>
          <a:lstStyle/>
          <a:p>
            <a:pPr algn="ctr"/>
            <a:r>
              <a:rPr lang="tr-TR" b="1" dirty="0">
                <a:solidFill>
                  <a:schemeClr val="bg1"/>
                </a:solidFill>
                <a:latin typeface="Times New Roman" panose="02020603050405020304" pitchFamily="18" charset="0"/>
                <a:cs typeface="Times New Roman" panose="02020603050405020304" pitchFamily="18" charset="0"/>
              </a:rPr>
              <a:t>Proje </a:t>
            </a:r>
            <a:r>
              <a:rPr lang="tr-TR" b="1">
                <a:solidFill>
                  <a:schemeClr val="bg1"/>
                </a:solidFill>
                <a:latin typeface="Times New Roman" panose="02020603050405020304" pitchFamily="18" charset="0"/>
                <a:cs typeface="Times New Roman" panose="02020603050405020304" pitchFamily="18" charset="0"/>
              </a:rPr>
              <a:t>Konusu  </a:t>
            </a:r>
            <a:endParaRPr lang="en-US" sz="1800" b="1" i="0" u="none" strike="noStrike" baseline="0" dirty="0">
              <a:solidFill>
                <a:schemeClr val="bg1"/>
              </a:solidFill>
              <a:latin typeface="Times New Roman" panose="02020603050405020304" pitchFamily="18" charset="0"/>
              <a:cs typeface="Times New Roman" panose="02020603050405020304" pitchFamily="18" charset="0"/>
            </a:endParaRPr>
          </a:p>
          <a:p>
            <a:pPr algn="ctr"/>
            <a:r>
              <a:rPr lang="en-US" sz="1800" b="0" i="0" u="none" strike="noStrike" baseline="0">
                <a:solidFill>
                  <a:srgbClr val="000000"/>
                </a:solidFill>
                <a:latin typeface="Times New Roman" panose="02020603050405020304" pitchFamily="18" charset="0"/>
                <a:cs typeface="Times New Roman" panose="02020603050405020304" pitchFamily="18" charset="0"/>
              </a:rPr>
              <a:t> </a:t>
            </a:r>
            <a:r>
              <a:rPr lang="tr-TR" sz="1800" b="0" i="0" u="none" strike="noStrike" baseline="0" dirty="0">
                <a:solidFill>
                  <a:srgbClr val="000000"/>
                </a:solidFill>
                <a:latin typeface="Times New Roman" panose="02020603050405020304" pitchFamily="18" charset="0"/>
                <a:cs typeface="Times New Roman" panose="02020603050405020304" pitchFamily="18" charset="0"/>
              </a:rPr>
              <a:t>Görüntü</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İşlemeyle Zararlı Böceklerin Ve Bitki </a:t>
            </a:r>
            <a:r>
              <a:rPr lang="tr-TR" sz="1800" b="0" i="0" u="none" strike="noStrike" baseline="0" dirty="0">
                <a:solidFill>
                  <a:srgbClr val="000000"/>
                </a:solidFill>
                <a:latin typeface="Times New Roman" panose="02020603050405020304" pitchFamily="18" charset="0"/>
                <a:cs typeface="Times New Roman" panose="02020603050405020304" pitchFamily="18" charset="0"/>
              </a:rPr>
              <a:t>Hastalığının</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Tespiti </a:t>
            </a:r>
            <a:endParaRPr lang="tr-TR" sz="1800" b="0" i="0" u="none" strike="noStrike" baseline="0" dirty="0">
              <a:solidFill>
                <a:srgbClr val="000000"/>
              </a:solidFill>
              <a:latin typeface="Times New Roman" panose="02020603050405020304" pitchFamily="18" charset="0"/>
              <a:cs typeface="Times New Roman" panose="02020603050405020304" pitchFamily="18" charset="0"/>
            </a:endParaRPr>
          </a:p>
          <a:p>
            <a:pPr algn="ctr"/>
            <a:endParaRPr lang="tr-TR" sz="1800" b="0" i="0" u="none" strike="noStrike" baseline="0" dirty="0">
              <a:solidFill>
                <a:srgbClr val="000000"/>
              </a:solidFill>
              <a:latin typeface="Times New Roman" panose="02020603050405020304" pitchFamily="18" charset="0"/>
              <a:cs typeface="Times New Roman" panose="02020603050405020304" pitchFamily="18" charset="0"/>
            </a:endParaRPr>
          </a:p>
          <a:p>
            <a:pPr algn="ctr"/>
            <a:r>
              <a:rPr lang="tr-TR" sz="1800" b="1" dirty="0">
                <a:solidFill>
                  <a:schemeClr val="bg1"/>
                </a:solidFill>
                <a:latin typeface="Times New Roman" panose="02020603050405020304" pitchFamily="18" charset="0"/>
                <a:cs typeface="Times New Roman" panose="02020603050405020304" pitchFamily="18" charset="0"/>
              </a:rPr>
              <a:t>Projede Yer </a:t>
            </a:r>
            <a:r>
              <a:rPr lang="tr-TR" sz="1800" b="1">
                <a:solidFill>
                  <a:schemeClr val="bg1"/>
                </a:solidFill>
                <a:latin typeface="Times New Roman" panose="02020603050405020304" pitchFamily="18" charset="0"/>
                <a:cs typeface="Times New Roman" panose="02020603050405020304" pitchFamily="18" charset="0"/>
              </a:rPr>
              <a:t>Alanlar </a:t>
            </a:r>
            <a:endParaRPr lang="tr-TR" sz="1800" b="1" dirty="0">
              <a:solidFill>
                <a:schemeClr val="bg1"/>
              </a:solidFill>
              <a:latin typeface="Times New Roman" panose="02020603050405020304" pitchFamily="18" charset="0"/>
              <a:cs typeface="Times New Roman" panose="02020603050405020304" pitchFamily="18" charset="0"/>
            </a:endParaRPr>
          </a:p>
          <a:p>
            <a:pPr algn="ctr"/>
            <a:r>
              <a:rPr lang="en-US" sz="1800" b="0" i="0" u="none" strike="noStrike" baseline="0" dirty="0">
                <a:solidFill>
                  <a:srgbClr val="000000"/>
                </a:solidFill>
                <a:latin typeface="Times New Roman" panose="02020603050405020304" pitchFamily="18" charset="0"/>
                <a:cs typeface="Times New Roman" panose="02020603050405020304" pitchFamily="18" charset="0"/>
              </a:rPr>
              <a:t>Muhammed Celal Yılmaz </a:t>
            </a:r>
            <a:r>
              <a:rPr lang="tr-TR" sz="1800" b="0" i="0" u="none" strike="noStrike" baseline="0" dirty="0">
                <a:solidFill>
                  <a:srgbClr val="000000"/>
                </a:solidFill>
                <a:latin typeface="Times New Roman" panose="02020603050405020304" pitchFamily="18" charset="0"/>
                <a:cs typeface="Times New Roman" panose="02020603050405020304" pitchFamily="18" charset="0"/>
              </a:rPr>
              <a:t>(</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031890020</a:t>
            </a:r>
            <a:r>
              <a:rPr lang="tr-TR" sz="1800" b="0" i="0" u="none" strike="noStrike" baseline="0" dirty="0">
                <a:solidFill>
                  <a:srgbClr val="000000"/>
                </a:solidFill>
                <a:latin typeface="Times New Roman" panose="02020603050405020304" pitchFamily="18" charset="0"/>
                <a:cs typeface="Times New Roman" panose="02020603050405020304" pitchFamily="18" charset="0"/>
              </a:rPr>
              <a:t>)</a:t>
            </a:r>
          </a:p>
          <a:p>
            <a:pPr algn="ctr"/>
            <a:r>
              <a:rPr lang="en-US" sz="1800" b="0" i="0" u="none" strike="noStrike" baseline="0" dirty="0">
                <a:solidFill>
                  <a:srgbClr val="000000"/>
                </a:solidFill>
                <a:latin typeface="Times New Roman" panose="02020603050405020304" pitchFamily="18" charset="0"/>
                <a:cs typeface="Times New Roman" panose="02020603050405020304" pitchFamily="18" charset="0"/>
              </a:rPr>
              <a:t>E</a:t>
            </a:r>
            <a:r>
              <a:rPr lang="tr-TR" sz="1800" b="0" i="0" u="none" strike="noStrike" baseline="0" dirty="0" err="1">
                <a:solidFill>
                  <a:srgbClr val="000000"/>
                </a:solidFill>
                <a:latin typeface="Times New Roman" panose="02020603050405020304" pitchFamily="18" charset="0"/>
                <a:cs typeface="Times New Roman" panose="02020603050405020304" pitchFamily="18" charset="0"/>
              </a:rPr>
              <a:t>cenur</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Karakaya</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tr-TR" sz="1800" b="0" i="0" u="none" strike="noStrike" baseline="0" dirty="0">
                <a:solidFill>
                  <a:srgbClr val="000000"/>
                </a:solidFill>
                <a:latin typeface="Times New Roman" panose="02020603050405020304" pitchFamily="18" charset="0"/>
                <a:cs typeface="Times New Roman" panose="02020603050405020304" pitchFamily="18" charset="0"/>
              </a:rPr>
              <a:t>(</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031890003</a:t>
            </a:r>
            <a:r>
              <a:rPr lang="tr-TR" sz="1800" b="0" i="0" u="none" strike="noStrike" baseline="0" dirty="0">
                <a:solidFill>
                  <a:srgbClr val="000000"/>
                </a:solidFill>
                <a:latin typeface="Times New Roman" panose="02020603050405020304" pitchFamily="18" charset="0"/>
                <a:cs typeface="Times New Roman" panose="02020603050405020304" pitchFamily="18" charset="0"/>
              </a:rPr>
              <a:t>)</a:t>
            </a:r>
          </a:p>
          <a:p>
            <a:pPr algn="ct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Tunahan</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Top </a:t>
            </a:r>
            <a:r>
              <a:rPr lang="tr-TR"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031890062</a:t>
            </a:r>
            <a:r>
              <a:rPr lang="tr-TR" sz="1800" b="0" i="0" u="none" strike="noStrike" baseline="0" dirty="0">
                <a:solidFill>
                  <a:srgbClr val="000000"/>
                </a:solidFill>
                <a:latin typeface="Times New Roman" panose="02020603050405020304" pitchFamily="18" charset="0"/>
                <a:cs typeface="Times New Roman" panose="02020603050405020304" pitchFamily="18" charset="0"/>
              </a:rPr>
              <a:t>)</a:t>
            </a:r>
          </a:p>
          <a:p>
            <a:pPr algn="ctr"/>
            <a:endParaRPr lang="tr-TR" sz="1800" dirty="0">
              <a:solidFill>
                <a:srgbClr val="000000"/>
              </a:solidFill>
              <a:latin typeface="Times New Roman" panose="02020603050405020304" pitchFamily="18" charset="0"/>
              <a:cs typeface="Times New Roman" panose="02020603050405020304" pitchFamily="18" charset="0"/>
            </a:endParaRPr>
          </a:p>
          <a:p>
            <a:pPr algn="ctr"/>
            <a:r>
              <a:rPr lang="en-US" sz="1800" b="1" i="0" u="none" strike="noStrike" baseline="0" err="1">
                <a:solidFill>
                  <a:schemeClr val="bg1"/>
                </a:solidFill>
                <a:latin typeface="Times New Roman" panose="02020603050405020304" pitchFamily="18" charset="0"/>
                <a:cs typeface="Times New Roman" panose="02020603050405020304" pitchFamily="18" charset="0"/>
              </a:rPr>
              <a:t>Projenin</a:t>
            </a:r>
            <a:r>
              <a:rPr lang="en-US" sz="1800" b="1" i="0" u="none" strike="noStrike" baseline="0">
                <a:solidFill>
                  <a:schemeClr val="bg1"/>
                </a:solidFill>
                <a:latin typeface="Times New Roman" panose="02020603050405020304" pitchFamily="18" charset="0"/>
                <a:cs typeface="Times New Roman" panose="02020603050405020304" pitchFamily="18" charset="0"/>
              </a:rPr>
              <a:t> Danışmanı</a:t>
            </a:r>
            <a:endParaRPr lang="tr-TR" sz="1800" b="1" i="0" u="none" strike="noStrike" baseline="0">
              <a:solidFill>
                <a:schemeClr val="bg1"/>
              </a:solidFill>
              <a:latin typeface="Times New Roman" panose="02020603050405020304" pitchFamily="18" charset="0"/>
              <a:cs typeface="Times New Roman" panose="02020603050405020304" pitchFamily="18" charset="0"/>
            </a:endParaRPr>
          </a:p>
          <a:p>
            <a:pPr algn="ctr"/>
            <a:r>
              <a:rPr lang="en-US" sz="1800" b="0" i="0" u="none" strike="noStrike" baseline="0">
                <a:solidFill>
                  <a:srgbClr val="000000"/>
                </a:solidFill>
                <a:latin typeface="Times New Roman" panose="02020603050405020304" pitchFamily="18" charset="0"/>
                <a:cs typeface="Times New Roman" panose="02020603050405020304" pitchFamily="18" charset="0"/>
              </a:rPr>
              <a:t>Doç</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Dr.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Pınar</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r>
              <a:rPr lang="en-US" sz="1800" b="0" i="0" u="none" strike="noStrike" baseline="0" dirty="0" err="1">
                <a:solidFill>
                  <a:srgbClr val="000000"/>
                </a:solidFill>
                <a:latin typeface="Times New Roman" panose="02020603050405020304" pitchFamily="18" charset="0"/>
                <a:cs typeface="Times New Roman" panose="02020603050405020304" pitchFamily="18" charset="0"/>
              </a:rPr>
              <a:t>Kırcı</a:t>
            </a:r>
            <a:r>
              <a:rPr lang="en-US" sz="1800" b="0" i="0" u="none" strike="noStrike" baseline="0" dirty="0">
                <a:solidFill>
                  <a:srgbClr val="000000"/>
                </a:solidFill>
                <a:latin typeface="Times New Roman" panose="02020603050405020304" pitchFamily="18" charset="0"/>
                <a:cs typeface="Times New Roman" panose="02020603050405020304" pitchFamily="18" charset="0"/>
              </a:rPr>
              <a:t> </a:t>
            </a:r>
            <a:endParaRPr lang="tr-TR" sz="1800" b="0" i="0" u="none" strike="noStrike" baseline="0" dirty="0">
              <a:solidFill>
                <a:srgbClr val="000000"/>
              </a:solidFill>
              <a:latin typeface="Times New Roman" panose="02020603050405020304" pitchFamily="18" charset="0"/>
              <a:cs typeface="Times New Roman" panose="02020603050405020304" pitchFamily="18" charset="0"/>
            </a:endParaRPr>
          </a:p>
          <a:p>
            <a:endParaRPr lang="tr-TR" sz="1800" dirty="0">
              <a:solidFill>
                <a:srgbClr val="000000"/>
              </a:solidFill>
              <a:latin typeface="Times New Roman" panose="02020603050405020304" pitchFamily="18" charset="0"/>
            </a:endParaRPr>
          </a:p>
        </p:txBody>
      </p:sp>
    </p:spTree>
    <p:extLst>
      <p:ext uri="{BB962C8B-B14F-4D97-AF65-F5344CB8AC3E}">
        <p14:creationId xmlns:p14="http://schemas.microsoft.com/office/powerpoint/2010/main" val="297748593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AA9E616-3BD1-909E-170E-1FBBFF8F867A}"/>
              </a:ext>
            </a:extLst>
          </p:cNvPr>
          <p:cNvSpPr>
            <a:spLocks noGrp="1"/>
          </p:cNvSpPr>
          <p:nvPr>
            <p:ph type="title"/>
          </p:nvPr>
        </p:nvSpPr>
        <p:spPr>
          <a:xfrm>
            <a:off x="646111" y="452718"/>
            <a:ext cx="9404723" cy="635418"/>
          </a:xfrm>
        </p:spPr>
        <p:txBody>
          <a:bodyPr/>
          <a:lstStyle/>
          <a:p>
            <a:r>
              <a:rPr lang="en-US" sz="2000" b="1" i="0" u="none" strike="noStrike" baseline="0">
                <a:solidFill>
                  <a:schemeClr val="bg1"/>
                </a:solidFill>
                <a:latin typeface="Times New Roman" panose="02020603050405020304" pitchFamily="18" charset="0"/>
                <a:cs typeface="Times New Roman" panose="02020603050405020304" pitchFamily="18" charset="0"/>
              </a:rPr>
              <a:t>Model Eğitim Aşaması : </a:t>
            </a:r>
            <a:endParaRPr lang="en-US" sz="2000">
              <a:solidFill>
                <a:schemeClr val="bg1"/>
              </a:solidFill>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9E21A7BF-A13D-3F6B-E8BA-86224DC1FD6A}"/>
              </a:ext>
            </a:extLst>
          </p:cNvPr>
          <p:cNvSpPr>
            <a:spLocks noGrp="1"/>
          </p:cNvSpPr>
          <p:nvPr>
            <p:ph idx="1"/>
          </p:nvPr>
        </p:nvSpPr>
        <p:spPr>
          <a:xfrm>
            <a:off x="557784" y="1335025"/>
            <a:ext cx="9492069" cy="4553712"/>
          </a:xfrm>
        </p:spPr>
        <p:txBody>
          <a:bodyPr/>
          <a:lstStyle/>
          <a:p>
            <a:r>
              <a:rPr lang="tr-TR" sz="1800" b="0" i="0" u="none" strike="noStrike" baseline="0">
                <a:solidFill>
                  <a:srgbClr val="000000"/>
                </a:solidFill>
                <a:latin typeface="Calibri" panose="020F0502020204030204" pitchFamily="34" charset="0"/>
              </a:rPr>
              <a:t>       </a:t>
            </a:r>
            <a:r>
              <a:rPr lang="en-US" sz="1800" b="0" i="0" u="none" strike="noStrike" baseline="0">
                <a:solidFill>
                  <a:srgbClr val="000000"/>
                </a:solidFill>
                <a:latin typeface="Calibri" panose="020F0502020204030204" pitchFamily="34" charset="0"/>
              </a:rPr>
              <a:t>Öncelikle gerekli kütüphanelerimizi ekledik.Modelimizi jupyter notebook kullanarak eğittik.Resimlerimizin boyutunu 256*256 olarak ayarladık.Fotoğraflarımızı boyutlandırmada ‘https://www.resizenow.com/tr’ sitesinden yararlandık. Modelimizin batch size değeri ise 32 belirlendi.Yani her batch 32 resme sahip.Ve 50 adımdan oluşacak bir epoch tanımlaması yapıldı.Modelimizi tenserflow kullanarak yükledik.Böylece ana dizine bağlı 3 tane sınıfımız oluşmuş oldu.RGB ile alakalı olan ‘CHANNELS’ değerimiz ise 3 olarak verildi.Resimlerimizi ’shuffle’ ile karıştırarak yüklüyoruz.3 sınıfa ait 517 resmimiz bu şekilde yüklenmiş oluyor. </a:t>
            </a:r>
            <a:endParaRPr lang="tr-TR" sz="1800" b="0" i="0" u="none" strike="noStrike" baseline="0">
              <a:solidFill>
                <a:srgbClr val="000000"/>
              </a:solidFill>
              <a:latin typeface="Calibri" panose="020F0502020204030204" pitchFamily="34" charset="0"/>
            </a:endParaRPr>
          </a:p>
          <a:p>
            <a:endParaRPr lang="en-US"/>
          </a:p>
        </p:txBody>
      </p:sp>
      <p:pic>
        <p:nvPicPr>
          <p:cNvPr id="5" name="Resim 4">
            <a:extLst>
              <a:ext uri="{FF2B5EF4-FFF2-40B4-BE49-F238E27FC236}">
                <a16:creationId xmlns:a16="http://schemas.microsoft.com/office/drawing/2014/main" id="{28063515-123A-BA9F-D02B-E9DD90DC6D5A}"/>
              </a:ext>
            </a:extLst>
          </p:cNvPr>
          <p:cNvPicPr>
            <a:picLocks noChangeAspect="1"/>
          </p:cNvPicPr>
          <p:nvPr/>
        </p:nvPicPr>
        <p:blipFill>
          <a:blip r:embed="rId2"/>
          <a:stretch>
            <a:fillRect/>
          </a:stretch>
        </p:blipFill>
        <p:spPr>
          <a:xfrm>
            <a:off x="1001856" y="3429000"/>
            <a:ext cx="8693232" cy="3172449"/>
          </a:xfrm>
          <a:prstGeom prst="rect">
            <a:avLst/>
          </a:prstGeom>
        </p:spPr>
      </p:pic>
    </p:spTree>
    <p:extLst>
      <p:ext uri="{BB962C8B-B14F-4D97-AF65-F5344CB8AC3E}">
        <p14:creationId xmlns:p14="http://schemas.microsoft.com/office/powerpoint/2010/main" val="6226777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8065C72F-B611-7A77-26BE-291388B5D45A}"/>
              </a:ext>
            </a:extLst>
          </p:cNvPr>
          <p:cNvSpPr>
            <a:spLocks noGrp="1"/>
          </p:cNvSpPr>
          <p:nvPr>
            <p:ph idx="1"/>
          </p:nvPr>
        </p:nvSpPr>
        <p:spPr>
          <a:xfrm>
            <a:off x="957008" y="566928"/>
            <a:ext cx="9302560" cy="5559552"/>
          </a:xfrm>
        </p:spPr>
        <p:txBody>
          <a:bodyPr/>
          <a:lstStyle/>
          <a:p>
            <a:r>
              <a:rPr lang="en-US" sz="1800" b="0" i="0" u="none" strike="noStrike" baseline="0">
                <a:solidFill>
                  <a:srgbClr val="000000"/>
                </a:solidFill>
                <a:latin typeface="Calibri" panose="020F0502020204030204" pitchFamily="34" charset="0"/>
              </a:rPr>
              <a:t>Modelimizde %80 training,%10 test,%10 validation oranı belirledik.Ve veri setimize bu oranları uyguladık.Batch sıze 32olarak alındığından dataset uzunluğu 17 çıkıyor. </a:t>
            </a:r>
            <a:endParaRPr lang="tr-TR" sz="1800" b="0" i="0" u="none" strike="noStrike" baseline="0">
              <a:solidFill>
                <a:srgbClr val="000000"/>
              </a:solidFill>
              <a:latin typeface="Calibri" panose="020F0502020204030204" pitchFamily="34" charset="0"/>
            </a:endParaRPr>
          </a:p>
          <a:p>
            <a:endParaRPr lang="en-US"/>
          </a:p>
        </p:txBody>
      </p:sp>
      <p:pic>
        <p:nvPicPr>
          <p:cNvPr id="5" name="Resim 4">
            <a:extLst>
              <a:ext uri="{FF2B5EF4-FFF2-40B4-BE49-F238E27FC236}">
                <a16:creationId xmlns:a16="http://schemas.microsoft.com/office/drawing/2014/main" id="{7E7DF208-6240-D598-46EC-0DFC403287D2}"/>
              </a:ext>
            </a:extLst>
          </p:cNvPr>
          <p:cNvPicPr>
            <a:picLocks noChangeAspect="1"/>
          </p:cNvPicPr>
          <p:nvPr/>
        </p:nvPicPr>
        <p:blipFill>
          <a:blip r:embed="rId2"/>
          <a:stretch>
            <a:fillRect/>
          </a:stretch>
        </p:blipFill>
        <p:spPr>
          <a:xfrm>
            <a:off x="1825448" y="1337637"/>
            <a:ext cx="3306389" cy="4788843"/>
          </a:xfrm>
          <a:prstGeom prst="rect">
            <a:avLst/>
          </a:prstGeom>
        </p:spPr>
      </p:pic>
    </p:spTree>
    <p:extLst>
      <p:ext uri="{BB962C8B-B14F-4D97-AF65-F5344CB8AC3E}">
        <p14:creationId xmlns:p14="http://schemas.microsoft.com/office/powerpoint/2010/main" val="23592997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64F553AA-8C45-51C8-7AF9-E800C4E6471B}"/>
              </a:ext>
            </a:extLst>
          </p:cNvPr>
          <p:cNvSpPr>
            <a:spLocks noGrp="1"/>
          </p:cNvSpPr>
          <p:nvPr>
            <p:ph idx="1"/>
          </p:nvPr>
        </p:nvSpPr>
        <p:spPr>
          <a:xfrm>
            <a:off x="758952" y="109728"/>
            <a:ext cx="9290901" cy="6629400"/>
          </a:xfrm>
        </p:spPr>
        <p:txBody>
          <a:bodyPr/>
          <a:lstStyle/>
          <a:p>
            <a:pPr marL="0" indent="0">
              <a:buNone/>
            </a:pPr>
            <a:r>
              <a:rPr lang="it-IT" sz="1800" b="1" i="0" u="none" strike="noStrike" baseline="0">
                <a:solidFill>
                  <a:schemeClr val="bg1"/>
                </a:solidFill>
                <a:latin typeface="Times New Roman" panose="02020603050405020304" pitchFamily="18" charset="0"/>
                <a:cs typeface="Times New Roman" panose="02020603050405020304" pitchFamily="18" charset="0"/>
              </a:rPr>
              <a:t>Data Augmentation Ve Model Mimarisi Oluşturma </a:t>
            </a:r>
            <a:endParaRPr lang="tr-TR" sz="1800" b="1" i="0" u="none" strike="noStrike" baseline="0">
              <a:solidFill>
                <a:schemeClr val="bg1"/>
              </a:solidFill>
              <a:latin typeface="Times New Roman" panose="02020603050405020304" pitchFamily="18" charset="0"/>
              <a:cs typeface="Times New Roman" panose="02020603050405020304" pitchFamily="18" charset="0"/>
            </a:endParaRPr>
          </a:p>
          <a:p>
            <a:pPr marL="0" indent="0">
              <a:buNone/>
            </a:pPr>
            <a:r>
              <a:rPr lang="tr-TR" sz="1800" b="0" i="0" u="none" strike="noStrike" baseline="0">
                <a:solidFill>
                  <a:schemeClr val="bg1"/>
                </a:solidFill>
                <a:latin typeface="Times New Roman" panose="02020603050405020304" pitchFamily="18" charset="0"/>
                <a:cs typeface="Times New Roman" panose="02020603050405020304" pitchFamily="18" charset="0"/>
              </a:rPr>
              <a:t>	</a:t>
            </a:r>
            <a:r>
              <a:rPr lang="en-US" sz="1800" b="0" i="0" u="none" strike="noStrike" baseline="0">
                <a:solidFill>
                  <a:schemeClr val="bg1"/>
                </a:solidFill>
                <a:latin typeface="Times New Roman" panose="02020603050405020304" pitchFamily="18" charset="0"/>
                <a:cs typeface="Times New Roman" panose="02020603050405020304" pitchFamily="18" charset="0"/>
              </a:rPr>
              <a:t>Data augmention kısmında modelimizde rotasyonlar,döndürmeler,kontrast arttırma ve yeniden boyutlandırma gibi bazı işlemler uyguladık.Ve bazı filtreleme işlemleri uygulayarak CNN (Convolutional Neural Network) ile modelimizi sınıflandırdık.Ardından modelimizi inşa ettik.Model mimarimizi tamamladık.’softmax’ ile sınıflarımız normalize ediliyor.Burda yaptığımız preprocessing işlemleriyle modelimizi eğitime hazır hale getirdik. </a:t>
            </a:r>
            <a:endParaRPr lang="tr-TR" sz="1800" b="0" i="0" u="none" strike="noStrike" baseline="0">
              <a:solidFill>
                <a:schemeClr val="bg1"/>
              </a:solidFill>
              <a:latin typeface="Times New Roman" panose="02020603050405020304" pitchFamily="18" charset="0"/>
              <a:cs typeface="Times New Roman" panose="02020603050405020304" pitchFamily="18" charset="0"/>
            </a:endParaRPr>
          </a:p>
          <a:p>
            <a:pPr marL="0" indent="0">
              <a:buNone/>
            </a:pPr>
            <a:endParaRPr lang="en-US">
              <a:solidFill>
                <a:schemeClr val="bg1"/>
              </a:solidFill>
              <a:latin typeface="Times New Roman" panose="02020603050405020304" pitchFamily="18" charset="0"/>
              <a:cs typeface="Times New Roman" panose="02020603050405020304" pitchFamily="18" charset="0"/>
            </a:endParaRPr>
          </a:p>
        </p:txBody>
      </p:sp>
      <p:pic>
        <p:nvPicPr>
          <p:cNvPr id="5" name="Resim 4">
            <a:extLst>
              <a:ext uri="{FF2B5EF4-FFF2-40B4-BE49-F238E27FC236}">
                <a16:creationId xmlns:a16="http://schemas.microsoft.com/office/drawing/2014/main" id="{9A222F9C-201B-44AA-36C5-55F9603C8A1B}"/>
              </a:ext>
            </a:extLst>
          </p:cNvPr>
          <p:cNvPicPr>
            <a:picLocks noChangeAspect="1"/>
          </p:cNvPicPr>
          <p:nvPr/>
        </p:nvPicPr>
        <p:blipFill>
          <a:blip r:embed="rId2"/>
          <a:stretch>
            <a:fillRect/>
          </a:stretch>
        </p:blipFill>
        <p:spPr>
          <a:xfrm>
            <a:off x="932414" y="2052735"/>
            <a:ext cx="8943975" cy="4618653"/>
          </a:xfrm>
          <a:prstGeom prst="rect">
            <a:avLst/>
          </a:prstGeom>
        </p:spPr>
      </p:pic>
    </p:spTree>
    <p:extLst>
      <p:ext uri="{BB962C8B-B14F-4D97-AF65-F5344CB8AC3E}">
        <p14:creationId xmlns:p14="http://schemas.microsoft.com/office/powerpoint/2010/main" val="38731913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Başlık 1">
            <a:extLst>
              <a:ext uri="{FF2B5EF4-FFF2-40B4-BE49-F238E27FC236}">
                <a16:creationId xmlns:a16="http://schemas.microsoft.com/office/drawing/2014/main" id="{DE867E00-0C4F-A30C-969B-87A26CBCCBB1}"/>
              </a:ext>
            </a:extLst>
          </p:cNvPr>
          <p:cNvSpPr>
            <a:spLocks noGrp="1"/>
          </p:cNvSpPr>
          <p:nvPr>
            <p:ph idx="1"/>
          </p:nvPr>
        </p:nvSpPr>
        <p:spPr>
          <a:xfrm>
            <a:off x="977900" y="374650"/>
            <a:ext cx="9072563" cy="5873750"/>
          </a:xfrm>
        </p:spPr>
        <p:txBody>
          <a:bodyPr/>
          <a:lstStyle/>
          <a:p>
            <a:r>
              <a:rPr lang="en-US" sz="1800" b="0" i="0" u="none" strike="noStrike" baseline="0">
                <a:solidFill>
                  <a:srgbClr val="000000"/>
                </a:solidFill>
                <a:latin typeface="Calibri" panose="020F0502020204030204" pitchFamily="34" charset="0"/>
              </a:rPr>
              <a:t>Modelimizin özellikleri sekildeki gibidir.Eğitmemiz gereken params değerleri ve modelin diğer özellikleri verilmiştir. </a:t>
            </a:r>
            <a:endParaRPr lang="tr-TR" sz="1800" b="0" i="0" u="none" strike="noStrike" baseline="0">
              <a:solidFill>
                <a:srgbClr val="000000"/>
              </a:solidFill>
              <a:latin typeface="Calibri" panose="020F0502020204030204" pitchFamily="34" charset="0"/>
            </a:endParaRPr>
          </a:p>
          <a:p>
            <a:endParaRPr lang="en-US"/>
          </a:p>
        </p:txBody>
      </p:sp>
      <p:pic>
        <p:nvPicPr>
          <p:cNvPr id="7" name="Resim 6">
            <a:extLst>
              <a:ext uri="{FF2B5EF4-FFF2-40B4-BE49-F238E27FC236}">
                <a16:creationId xmlns:a16="http://schemas.microsoft.com/office/drawing/2014/main" id="{1D88A7F9-61A9-8D66-9A5A-C3ED34DFF23F}"/>
              </a:ext>
            </a:extLst>
          </p:cNvPr>
          <p:cNvPicPr>
            <a:picLocks noChangeAspect="1"/>
          </p:cNvPicPr>
          <p:nvPr/>
        </p:nvPicPr>
        <p:blipFill>
          <a:blip r:embed="rId2"/>
          <a:stretch>
            <a:fillRect/>
          </a:stretch>
        </p:blipFill>
        <p:spPr>
          <a:xfrm>
            <a:off x="1778843" y="1357791"/>
            <a:ext cx="4454006" cy="4984766"/>
          </a:xfrm>
          <a:prstGeom prst="rect">
            <a:avLst/>
          </a:prstGeom>
        </p:spPr>
      </p:pic>
    </p:spTree>
    <p:extLst>
      <p:ext uri="{BB962C8B-B14F-4D97-AF65-F5344CB8AC3E}">
        <p14:creationId xmlns:p14="http://schemas.microsoft.com/office/powerpoint/2010/main" val="251188355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çerik Yer Tutucusu 6">
            <a:extLst>
              <a:ext uri="{FF2B5EF4-FFF2-40B4-BE49-F238E27FC236}">
                <a16:creationId xmlns:a16="http://schemas.microsoft.com/office/drawing/2014/main" id="{E68FC578-F011-05F1-7F2C-BEB1F5B9C448}"/>
              </a:ext>
            </a:extLst>
          </p:cNvPr>
          <p:cNvPicPr>
            <a:picLocks noGrp="1" noChangeAspect="1"/>
          </p:cNvPicPr>
          <p:nvPr>
            <p:ph idx="1"/>
          </p:nvPr>
        </p:nvPicPr>
        <p:blipFill>
          <a:blip r:embed="rId2"/>
          <a:stretch>
            <a:fillRect/>
          </a:stretch>
        </p:blipFill>
        <p:spPr>
          <a:xfrm>
            <a:off x="936657" y="374189"/>
            <a:ext cx="8515350" cy="2469595"/>
          </a:xfrm>
        </p:spPr>
      </p:pic>
      <p:sp>
        <p:nvSpPr>
          <p:cNvPr id="11" name="Metin kutusu 10">
            <a:extLst>
              <a:ext uri="{FF2B5EF4-FFF2-40B4-BE49-F238E27FC236}">
                <a16:creationId xmlns:a16="http://schemas.microsoft.com/office/drawing/2014/main" id="{61E7964B-605A-63EB-D480-41BF23D51914}"/>
              </a:ext>
            </a:extLst>
          </p:cNvPr>
          <p:cNvSpPr txBox="1"/>
          <p:nvPr/>
        </p:nvSpPr>
        <p:spPr>
          <a:xfrm>
            <a:off x="936656" y="3275553"/>
            <a:ext cx="9505792" cy="923330"/>
          </a:xfrm>
          <a:prstGeom prst="rect">
            <a:avLst/>
          </a:prstGeom>
          <a:noFill/>
        </p:spPr>
        <p:txBody>
          <a:bodyPr wrap="square">
            <a:spAutoFit/>
          </a:bodyPr>
          <a:lstStyle/>
          <a:p>
            <a:r>
              <a:rPr lang="tr-TR" sz="1800" b="0" i="0" u="none" strike="noStrike" baseline="0">
                <a:solidFill>
                  <a:srgbClr val="000000"/>
                </a:solidFill>
                <a:latin typeface="Calibri" panose="020F0502020204030204" pitchFamily="34" charset="0"/>
              </a:rPr>
              <a:t>	</a:t>
            </a:r>
            <a:r>
              <a:rPr lang="en-US" sz="1800" b="0" i="0" u="none" strike="noStrike" baseline="0">
                <a:solidFill>
                  <a:srgbClr val="000000"/>
                </a:solidFill>
                <a:latin typeface="Calibri" panose="020F0502020204030204" pitchFamily="34" charset="0"/>
              </a:rPr>
              <a:t>Modelimizi 50 epoch ile eğittik. Her epoch 13 adımdan oluşuyor ve doğruluk ve kaybımız resimde yer almaktadır.Bu kısmın süresi bilgisayarın performansına göre değişebilir.Modelin genel doğruluk ve kaybı ise şekilde görülmektedir. </a:t>
            </a:r>
            <a:endParaRPr lang="en-US"/>
          </a:p>
        </p:txBody>
      </p:sp>
    </p:spTree>
    <p:extLst>
      <p:ext uri="{BB962C8B-B14F-4D97-AF65-F5344CB8AC3E}">
        <p14:creationId xmlns:p14="http://schemas.microsoft.com/office/powerpoint/2010/main" val="30121289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308F2E08-0674-D27C-31BB-51D7DD583045}"/>
              </a:ext>
            </a:extLst>
          </p:cNvPr>
          <p:cNvPicPr>
            <a:picLocks noGrp="1" noChangeAspect="1"/>
          </p:cNvPicPr>
          <p:nvPr>
            <p:ph idx="1"/>
          </p:nvPr>
        </p:nvPicPr>
        <p:blipFill>
          <a:blip r:embed="rId2"/>
          <a:stretch>
            <a:fillRect/>
          </a:stretch>
        </p:blipFill>
        <p:spPr>
          <a:xfrm>
            <a:off x="1097275" y="306134"/>
            <a:ext cx="5257805" cy="3838855"/>
          </a:xfrm>
        </p:spPr>
      </p:pic>
      <p:sp>
        <p:nvSpPr>
          <p:cNvPr id="7" name="Metin kutusu 6">
            <a:extLst>
              <a:ext uri="{FF2B5EF4-FFF2-40B4-BE49-F238E27FC236}">
                <a16:creationId xmlns:a16="http://schemas.microsoft.com/office/drawing/2014/main" id="{BED68AA8-EAD9-D5E7-9599-012B57EF88E5}"/>
              </a:ext>
            </a:extLst>
          </p:cNvPr>
          <p:cNvSpPr txBox="1"/>
          <p:nvPr/>
        </p:nvSpPr>
        <p:spPr>
          <a:xfrm>
            <a:off x="1097274" y="4289197"/>
            <a:ext cx="9390894" cy="1200329"/>
          </a:xfrm>
          <a:prstGeom prst="rect">
            <a:avLst/>
          </a:prstGeom>
          <a:noFill/>
        </p:spPr>
        <p:txBody>
          <a:bodyPr wrap="square">
            <a:spAutoFit/>
          </a:bodyPr>
          <a:lstStyle/>
          <a:p>
            <a:r>
              <a:rPr lang="tr-TR" sz="1800" b="0" i="0" u="none" strike="noStrike" baseline="0">
                <a:solidFill>
                  <a:srgbClr val="000000"/>
                </a:solidFill>
                <a:latin typeface="Calibri" panose="020F0502020204030204" pitchFamily="34" charset="0"/>
              </a:rPr>
              <a:t>	</a:t>
            </a:r>
            <a:r>
              <a:rPr lang="en-US" sz="1800" b="0" i="0" u="none" strike="noStrike" baseline="0">
                <a:solidFill>
                  <a:srgbClr val="000000"/>
                </a:solidFill>
                <a:latin typeface="Calibri" panose="020F0502020204030204" pitchFamily="34" charset="0"/>
              </a:rPr>
              <a:t>Eğittiğimiz modelin doğruluk grafiği aşağıda verilmiştir.Grafiğimizde başlangıçta düşük bir doğruluk ve yüksek bir kayıpla başladık ama ileriki aşamalarda doğruluğumuz artarken kaybımız azalıyor.Ve epoch aşamamızın sonlarında değerimiz stabil hale geldi yani yeterli bir epoch sayısında modelimizi eğittik. </a:t>
            </a:r>
            <a:endParaRPr lang="en-US"/>
          </a:p>
        </p:txBody>
      </p:sp>
    </p:spTree>
    <p:extLst>
      <p:ext uri="{BB962C8B-B14F-4D97-AF65-F5344CB8AC3E}">
        <p14:creationId xmlns:p14="http://schemas.microsoft.com/office/powerpoint/2010/main" val="277813523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61CE5B0B-6879-6D37-2C93-28591C1292FA}"/>
              </a:ext>
            </a:extLst>
          </p:cNvPr>
          <p:cNvSpPr>
            <a:spLocks noGrp="1"/>
          </p:cNvSpPr>
          <p:nvPr>
            <p:ph idx="1"/>
          </p:nvPr>
        </p:nvSpPr>
        <p:spPr>
          <a:xfrm>
            <a:off x="338328" y="219456"/>
            <a:ext cx="9711525" cy="6028943"/>
          </a:xfrm>
        </p:spPr>
        <p:txBody>
          <a:bodyPr/>
          <a:lstStyle/>
          <a:p>
            <a:r>
              <a:rPr lang="tr-TR" b="0" i="0" u="none" strike="noStrike" baseline="0">
                <a:solidFill>
                  <a:schemeClr val="bg1"/>
                </a:solidFill>
                <a:latin typeface="Times New Roman" panose="02020603050405020304" pitchFamily="18" charset="0"/>
                <a:cs typeface="Times New Roman" panose="02020603050405020304" pitchFamily="18" charset="0"/>
              </a:rPr>
              <a:t>       </a:t>
            </a:r>
            <a:r>
              <a:rPr lang="en-US" b="0" i="0" u="none" strike="noStrike" baseline="0">
                <a:solidFill>
                  <a:schemeClr val="bg1"/>
                </a:solidFill>
                <a:latin typeface="Times New Roman" panose="02020603050405020304" pitchFamily="18" charset="0"/>
                <a:cs typeface="Times New Roman" panose="02020603050405020304" pitchFamily="18" charset="0"/>
              </a:rPr>
              <a:t>Resimler 0-255 bit arası kodlanır.Tenser verilerimize numpy dönüşümü uyguladık ve ardından matplotlib kütüphanesi yardımıyla ‘uint8’ dönüşümü uygulayarak çıktı aldık.Modelde ‘actual class’,’predicted class’ ve ‘confidence’ değerleriyle eğitimimizin sonuçlarını test ettik.Predict fonksiyonunda ilk batch değerleri alındı ve oran 100 ile çarpılarak ‘confidence’ değeri belirlendi. </a:t>
            </a:r>
            <a:endParaRPr lang="tr-TR" b="0" i="0" u="none" strike="noStrike" baseline="0">
              <a:solidFill>
                <a:schemeClr val="bg1"/>
              </a:solidFill>
              <a:latin typeface="Times New Roman" panose="02020603050405020304" pitchFamily="18" charset="0"/>
              <a:cs typeface="Times New Roman" panose="02020603050405020304" pitchFamily="18" charset="0"/>
            </a:endParaRPr>
          </a:p>
          <a:p>
            <a:pPr marL="0" indent="0">
              <a:buNone/>
            </a:pPr>
            <a:endParaRPr lang="en-US">
              <a:solidFill>
                <a:schemeClr val="bg1"/>
              </a:solidFill>
              <a:latin typeface="Times New Roman" panose="02020603050405020304" pitchFamily="18" charset="0"/>
              <a:cs typeface="Times New Roman" panose="02020603050405020304" pitchFamily="18" charset="0"/>
            </a:endParaRPr>
          </a:p>
        </p:txBody>
      </p:sp>
      <p:pic>
        <p:nvPicPr>
          <p:cNvPr id="5" name="Resim 4">
            <a:extLst>
              <a:ext uri="{FF2B5EF4-FFF2-40B4-BE49-F238E27FC236}">
                <a16:creationId xmlns:a16="http://schemas.microsoft.com/office/drawing/2014/main" id="{ABDCF2E6-445E-63B1-8490-35FF141BC1FC}"/>
              </a:ext>
            </a:extLst>
          </p:cNvPr>
          <p:cNvPicPr>
            <a:picLocks noChangeAspect="1"/>
          </p:cNvPicPr>
          <p:nvPr/>
        </p:nvPicPr>
        <p:blipFill>
          <a:blip r:embed="rId2"/>
          <a:stretch>
            <a:fillRect/>
          </a:stretch>
        </p:blipFill>
        <p:spPr>
          <a:xfrm>
            <a:off x="1083944" y="2164690"/>
            <a:ext cx="7557135" cy="3534459"/>
          </a:xfrm>
          <a:prstGeom prst="rect">
            <a:avLst/>
          </a:prstGeom>
        </p:spPr>
      </p:pic>
    </p:spTree>
    <p:extLst>
      <p:ext uri="{BB962C8B-B14F-4D97-AF65-F5344CB8AC3E}">
        <p14:creationId xmlns:p14="http://schemas.microsoft.com/office/powerpoint/2010/main" val="178352289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A33B5562-87C5-B692-119D-521F6A903505}"/>
              </a:ext>
            </a:extLst>
          </p:cNvPr>
          <p:cNvSpPr>
            <a:spLocks noGrp="1"/>
          </p:cNvSpPr>
          <p:nvPr>
            <p:ph idx="1"/>
          </p:nvPr>
        </p:nvSpPr>
        <p:spPr>
          <a:xfrm>
            <a:off x="475488" y="347472"/>
            <a:ext cx="9574365" cy="5900927"/>
          </a:xfrm>
        </p:spPr>
        <p:txBody>
          <a:bodyPr/>
          <a:lstStyle/>
          <a:p>
            <a:r>
              <a:rPr lang="en-US" sz="1800" b="0" i="0" u="none" strike="noStrike" baseline="0">
                <a:solidFill>
                  <a:schemeClr val="bg1"/>
                </a:solidFill>
                <a:latin typeface="Calibri" panose="020F0502020204030204" pitchFamily="34" charset="0"/>
              </a:rPr>
              <a:t>İlk batch değerimizi alarak sonuçları görmek için bazı örnekleri çıktı olarak aldık.Çıktılarda doğruluk değeri de yer almaktadır. </a:t>
            </a:r>
            <a:endParaRPr lang="tr-TR" sz="1800" b="0" i="0" u="none" strike="noStrike" baseline="0">
              <a:solidFill>
                <a:schemeClr val="bg1"/>
              </a:solidFill>
              <a:latin typeface="Calibri" panose="020F0502020204030204" pitchFamily="34" charset="0"/>
            </a:endParaRPr>
          </a:p>
          <a:p>
            <a:endParaRPr lang="en-US"/>
          </a:p>
        </p:txBody>
      </p:sp>
      <p:pic>
        <p:nvPicPr>
          <p:cNvPr id="5" name="Resim 4">
            <a:extLst>
              <a:ext uri="{FF2B5EF4-FFF2-40B4-BE49-F238E27FC236}">
                <a16:creationId xmlns:a16="http://schemas.microsoft.com/office/drawing/2014/main" id="{A01AB36F-1B28-2577-1673-D9EFB5BBC486}"/>
              </a:ext>
            </a:extLst>
          </p:cNvPr>
          <p:cNvPicPr>
            <a:picLocks noChangeAspect="1"/>
          </p:cNvPicPr>
          <p:nvPr/>
        </p:nvPicPr>
        <p:blipFill>
          <a:blip r:embed="rId2"/>
          <a:stretch>
            <a:fillRect/>
          </a:stretch>
        </p:blipFill>
        <p:spPr>
          <a:xfrm>
            <a:off x="1050798" y="1676780"/>
            <a:ext cx="7658100" cy="2785491"/>
          </a:xfrm>
          <a:prstGeom prst="rect">
            <a:avLst/>
          </a:prstGeom>
        </p:spPr>
      </p:pic>
    </p:spTree>
    <p:extLst>
      <p:ext uri="{BB962C8B-B14F-4D97-AF65-F5344CB8AC3E}">
        <p14:creationId xmlns:p14="http://schemas.microsoft.com/office/powerpoint/2010/main" val="413765428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A1AB6E3F-C7B9-CD88-9D33-B77EE011580C}"/>
              </a:ext>
            </a:extLst>
          </p:cNvPr>
          <p:cNvSpPr>
            <a:spLocks noGrp="1"/>
          </p:cNvSpPr>
          <p:nvPr>
            <p:ph idx="1"/>
          </p:nvPr>
        </p:nvSpPr>
        <p:spPr>
          <a:xfrm>
            <a:off x="1103312" y="621792"/>
            <a:ext cx="8946541" cy="5626607"/>
          </a:xfrm>
        </p:spPr>
        <p:txBody>
          <a:bodyPr/>
          <a:lstStyle/>
          <a:p>
            <a:r>
              <a:rPr lang="en-US" sz="1800" b="0" i="0" u="none" strike="noStrike" baseline="0">
                <a:solidFill>
                  <a:schemeClr val="bg1"/>
                </a:solidFill>
                <a:latin typeface="Times New Roman" panose="02020603050405020304" pitchFamily="18" charset="0"/>
                <a:cs typeface="Times New Roman" panose="02020603050405020304" pitchFamily="18" charset="0"/>
              </a:rPr>
              <a:t>En son adımda ise eğittiğimiz modeli auto increment şekilde klasörümüze kaydediyoruz. </a:t>
            </a:r>
            <a:endParaRPr lang="en-US">
              <a:solidFill>
                <a:schemeClr val="bg1"/>
              </a:solidFill>
              <a:latin typeface="Times New Roman" panose="02020603050405020304" pitchFamily="18" charset="0"/>
              <a:cs typeface="Times New Roman" panose="02020603050405020304" pitchFamily="18" charset="0"/>
            </a:endParaRPr>
          </a:p>
        </p:txBody>
      </p:sp>
      <p:pic>
        <p:nvPicPr>
          <p:cNvPr id="5" name="Resim 4">
            <a:extLst>
              <a:ext uri="{FF2B5EF4-FFF2-40B4-BE49-F238E27FC236}">
                <a16:creationId xmlns:a16="http://schemas.microsoft.com/office/drawing/2014/main" id="{1FF66CC1-16CA-93D4-1D20-1FA880D0907A}"/>
              </a:ext>
            </a:extLst>
          </p:cNvPr>
          <p:cNvPicPr>
            <a:picLocks noChangeAspect="1"/>
          </p:cNvPicPr>
          <p:nvPr/>
        </p:nvPicPr>
        <p:blipFill>
          <a:blip r:embed="rId2"/>
          <a:stretch>
            <a:fillRect/>
          </a:stretch>
        </p:blipFill>
        <p:spPr>
          <a:xfrm>
            <a:off x="1048728" y="1885092"/>
            <a:ext cx="9001125" cy="2546949"/>
          </a:xfrm>
          <a:prstGeom prst="rect">
            <a:avLst/>
          </a:prstGeom>
        </p:spPr>
      </p:pic>
    </p:spTree>
    <p:extLst>
      <p:ext uri="{BB962C8B-B14F-4D97-AF65-F5344CB8AC3E}">
        <p14:creationId xmlns:p14="http://schemas.microsoft.com/office/powerpoint/2010/main" val="258923557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3D94A8C0-7974-E504-720F-5466EF26C1B6}"/>
              </a:ext>
            </a:extLst>
          </p:cNvPr>
          <p:cNvSpPr>
            <a:spLocks noGrp="1"/>
          </p:cNvSpPr>
          <p:nvPr>
            <p:ph type="title"/>
          </p:nvPr>
        </p:nvSpPr>
        <p:spPr>
          <a:xfrm>
            <a:off x="645130" y="452718"/>
            <a:ext cx="9404723" cy="681138"/>
          </a:xfrm>
        </p:spPr>
        <p:txBody>
          <a:bodyPr/>
          <a:lstStyle/>
          <a:p>
            <a:r>
              <a:rPr lang="en-US" sz="2400" b="1" i="0" u="none" strike="noStrike" baseline="0">
                <a:solidFill>
                  <a:srgbClr val="000000"/>
                </a:solidFill>
                <a:latin typeface="Calibri" panose="020F0502020204030204" pitchFamily="34" charset="0"/>
              </a:rPr>
              <a:t>Projenin Backend Bölümü </a:t>
            </a:r>
            <a:endParaRPr lang="en-US" sz="2400"/>
          </a:p>
        </p:txBody>
      </p:sp>
      <p:sp>
        <p:nvSpPr>
          <p:cNvPr id="3" name="İçerik Yer Tutucusu 2">
            <a:extLst>
              <a:ext uri="{FF2B5EF4-FFF2-40B4-BE49-F238E27FC236}">
                <a16:creationId xmlns:a16="http://schemas.microsoft.com/office/drawing/2014/main" id="{C9115349-CDFB-5FAE-4F02-22BF9CC236BE}"/>
              </a:ext>
            </a:extLst>
          </p:cNvPr>
          <p:cNvSpPr>
            <a:spLocks noGrp="1"/>
          </p:cNvSpPr>
          <p:nvPr>
            <p:ph idx="1"/>
          </p:nvPr>
        </p:nvSpPr>
        <p:spPr>
          <a:xfrm>
            <a:off x="645130" y="1307591"/>
            <a:ext cx="9404723" cy="3154681"/>
          </a:xfrm>
        </p:spPr>
        <p:txBody>
          <a:bodyPr>
            <a:normAutofit/>
          </a:bodyPr>
          <a:lstStyle/>
          <a:p>
            <a:r>
              <a:rPr lang="tr-TR" sz="1800" b="0" i="0" u="none" strike="noStrike" baseline="0">
                <a:solidFill>
                  <a:srgbClr val="000000"/>
                </a:solidFill>
                <a:latin typeface="Calibri" panose="020F0502020204030204" pitchFamily="34" charset="0"/>
              </a:rPr>
              <a:t>       </a:t>
            </a:r>
            <a:r>
              <a:rPr lang="en-US" sz="1800" b="0" i="0" u="none" strike="noStrike" baseline="0">
                <a:solidFill>
                  <a:srgbClr val="000000"/>
                </a:solidFill>
                <a:latin typeface="Calibri" panose="020F0502020204030204" pitchFamily="34" charset="0"/>
              </a:rPr>
              <a:t>Model eğitiminden sonra projemizin backend kısmına başladık.Modellerimizi yüklemek için Fast Api server ve Tf serving kullandık.Kaydettiğimiz modelleri ve sınıflarımızı tanımladık.</a:t>
            </a:r>
            <a:endParaRPr lang="tr-TR" sz="1800" b="0" i="0" u="none" strike="noStrike" baseline="0">
              <a:solidFill>
                <a:srgbClr val="000000"/>
              </a:solidFill>
              <a:latin typeface="Calibri" panose="020F0502020204030204" pitchFamily="34" charset="0"/>
            </a:endParaRPr>
          </a:p>
          <a:p>
            <a:r>
              <a:rPr lang="tr-TR" b="0" i="0" u="none" strike="noStrike" baseline="0">
                <a:solidFill>
                  <a:srgbClr val="000000"/>
                </a:solidFill>
                <a:latin typeface="Calibri" panose="020F0502020204030204" pitchFamily="34" charset="0"/>
              </a:rPr>
              <a:t>        </a:t>
            </a:r>
            <a:r>
              <a:rPr lang="en-US" b="0" i="0" u="none" strike="noStrike" baseline="0">
                <a:solidFill>
                  <a:srgbClr val="000000"/>
                </a:solidFill>
                <a:latin typeface="Calibri" panose="020F0502020204030204" pitchFamily="34" charset="0"/>
              </a:rPr>
              <a:t>Fast Api bir Rest Api geliştirme aracıdır.Yüksek performansa sahip olduğundan projemizde bu APİ den yararlandık.Tf serving ise makine öğrenimi uygulamaları için yüksek performans sağlayan bir sistemdir.Predict kısmında dosyamızı yüklüyoruz.Ve local host tanımlaması ve çalışacağımız model klasörünü belirliyoruz.Ayrıca k,sınıflarımızı da belirttik.Hangi sınıf daha yüksek orana sahipse predict kısmında o sınıfı gösterecek.  </a:t>
            </a:r>
            <a:endParaRPr lang="tr-TR" b="0" i="0" u="none" strike="noStrike" baseline="0">
              <a:solidFill>
                <a:srgbClr val="000000"/>
              </a:solidFill>
              <a:latin typeface="Calibri" panose="020F0502020204030204" pitchFamily="34" charset="0"/>
            </a:endParaRPr>
          </a:p>
          <a:p>
            <a:pPr marL="0" indent="0">
              <a:buNone/>
            </a:pPr>
            <a:endParaRPr lang="en-US"/>
          </a:p>
        </p:txBody>
      </p:sp>
    </p:spTree>
    <p:extLst>
      <p:ext uri="{BB962C8B-B14F-4D97-AF65-F5344CB8AC3E}">
        <p14:creationId xmlns:p14="http://schemas.microsoft.com/office/powerpoint/2010/main" val="3811964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C126E61D-7915-FF6F-59E9-C53643F24C4E}"/>
              </a:ext>
            </a:extLst>
          </p:cNvPr>
          <p:cNvSpPr>
            <a:spLocks noGrp="1"/>
          </p:cNvSpPr>
          <p:nvPr>
            <p:ph type="title"/>
          </p:nvPr>
        </p:nvSpPr>
        <p:spPr>
          <a:xfrm>
            <a:off x="684212" y="1783080"/>
            <a:ext cx="9182164" cy="3675887"/>
          </a:xfrm>
        </p:spPr>
        <p:txBody>
          <a:bodyPr>
            <a:normAutofit/>
          </a:bodyPr>
          <a:lstStyle/>
          <a:p>
            <a:r>
              <a:rPr lang="tr-TR" sz="2000" b="0" i="0" u="none" strike="noStrike" baseline="0">
                <a:solidFill>
                  <a:srgbClr val="000000"/>
                </a:solidFill>
                <a:latin typeface="Times New Roman" panose="02020603050405020304" pitchFamily="18" charset="0"/>
              </a:rPr>
              <a:t>	</a:t>
            </a:r>
            <a:r>
              <a:rPr lang="en-US" sz="2000" b="0" i="0" u="none" strike="noStrike" baseline="0">
                <a:solidFill>
                  <a:srgbClr val="000000"/>
                </a:solidFill>
                <a:latin typeface="Times New Roman" panose="02020603050405020304" pitchFamily="18" charset="0"/>
              </a:rPr>
              <a:t>Tarım insanoğlunun her zaman temel geçim kaynağını oluşturmuştur. Artan nüfusla birlikte gelen gıda sorunu ve ürünlerin çeşitli etkenlerden dolayı zarar görmesi bir problemdir. Ürünlerin kalite ve verimlerinin yükseltilmesi ve yetiştirme sürecinde ürünlerin muhafazası ve yetiştirilen ortamın kalitesi tarımın gelişmesi açısından çok önemlidir. Teknolojinin gelişmesi ve birçok alanda hayatımıza girmesiyle beraber tarım alanında da gelişmeler yaşanmıştır. Geleneksel tarım yerini çeşitli parametrelerin akıllı sistemlerle beraber kontrol edildiği akıllı sera sistemlerine bırakıyor. Çalışmamız, yetiştirdiğimiz bitkinin hastalık durumunu ve hastalık yapıcı mikroorganizmaları görüntü işleme ve makine öğrenmesi teknolojileriyle tespit eden bir uyarı sistemidir. Raporumuzda bu konuya yönelik akademik makale ve literatür çalışmalarını inceledik. </a:t>
            </a:r>
            <a:endParaRPr lang="en-US" sz="2000"/>
          </a:p>
        </p:txBody>
      </p:sp>
      <p:sp>
        <p:nvSpPr>
          <p:cNvPr id="3" name="İçerik Yer Tutucusu 2">
            <a:extLst>
              <a:ext uri="{FF2B5EF4-FFF2-40B4-BE49-F238E27FC236}">
                <a16:creationId xmlns:a16="http://schemas.microsoft.com/office/drawing/2014/main" id="{0C73136F-A143-6097-1102-31580811DD6E}"/>
              </a:ext>
            </a:extLst>
          </p:cNvPr>
          <p:cNvSpPr>
            <a:spLocks noGrp="1"/>
          </p:cNvSpPr>
          <p:nvPr>
            <p:ph idx="1"/>
          </p:nvPr>
        </p:nvSpPr>
        <p:spPr>
          <a:xfrm>
            <a:off x="684212" y="685801"/>
            <a:ext cx="8534400" cy="768096"/>
          </a:xfrm>
        </p:spPr>
        <p:txBody>
          <a:bodyPr/>
          <a:lstStyle/>
          <a:p>
            <a:r>
              <a:rPr lang="tr-TR">
                <a:solidFill>
                  <a:schemeClr val="bg1"/>
                </a:solidFill>
                <a:latin typeface="Times New Roman" panose="02020603050405020304" pitchFamily="18" charset="0"/>
                <a:cs typeface="Times New Roman" panose="02020603050405020304" pitchFamily="18" charset="0"/>
              </a:rPr>
              <a:t>Proje Özeti</a:t>
            </a:r>
            <a:endParaRPr lang="en-US">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49710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88A11D9A-9B00-459A-9628-4E027A38FEF2}"/>
              </a:ext>
            </a:extLst>
          </p:cNvPr>
          <p:cNvPicPr>
            <a:picLocks noGrp="1" noChangeAspect="1"/>
          </p:cNvPicPr>
          <p:nvPr>
            <p:ph idx="1"/>
          </p:nvPr>
        </p:nvPicPr>
        <p:blipFill>
          <a:blip r:embed="rId2"/>
          <a:stretch>
            <a:fillRect/>
          </a:stretch>
        </p:blipFill>
        <p:spPr>
          <a:xfrm>
            <a:off x="2582316" y="301498"/>
            <a:ext cx="4550003" cy="5873750"/>
          </a:xfrm>
        </p:spPr>
      </p:pic>
    </p:spTree>
    <p:extLst>
      <p:ext uri="{BB962C8B-B14F-4D97-AF65-F5344CB8AC3E}">
        <p14:creationId xmlns:p14="http://schemas.microsoft.com/office/powerpoint/2010/main" val="3584762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CF96DBE1-82B8-E55D-46B4-FD66CA560F0B}"/>
              </a:ext>
            </a:extLst>
          </p:cNvPr>
          <p:cNvSpPr>
            <a:spLocks noGrp="1"/>
          </p:cNvSpPr>
          <p:nvPr>
            <p:ph idx="1"/>
          </p:nvPr>
        </p:nvSpPr>
        <p:spPr>
          <a:xfrm>
            <a:off x="384048" y="338328"/>
            <a:ext cx="9665805" cy="5910071"/>
          </a:xfrm>
        </p:spPr>
        <p:txBody>
          <a:bodyPr/>
          <a:lstStyle/>
          <a:p>
            <a:r>
              <a:rPr lang="en-US" sz="1800" b="0" i="0" u="none" strike="noStrike" baseline="0">
                <a:solidFill>
                  <a:schemeClr val="bg1"/>
                </a:solidFill>
                <a:latin typeface="Times New Roman" panose="02020603050405020304" pitchFamily="18" charset="0"/>
                <a:cs typeface="Times New Roman" panose="02020603050405020304" pitchFamily="18" charset="0"/>
              </a:rPr>
              <a:t>API testi için Postman kullandık ve burada elde ettiğimiz sonuçları gördük.Postman API testini gözlemleyen bir API platformudur.Resimde de görüldüğü üzere API doğru bir şekilde çalışmaktadır.Böylelikle projemizin frontend kısmına geçebiliriz. </a:t>
            </a:r>
            <a:endParaRPr lang="tr-TR" sz="1800" b="0" i="0" u="none" strike="noStrike" baseline="0">
              <a:solidFill>
                <a:schemeClr val="bg1"/>
              </a:solidFill>
              <a:latin typeface="Times New Roman" panose="02020603050405020304" pitchFamily="18" charset="0"/>
              <a:cs typeface="Times New Roman" panose="02020603050405020304" pitchFamily="18" charset="0"/>
            </a:endParaRPr>
          </a:p>
          <a:p>
            <a:pPr marL="0" indent="0">
              <a:buNone/>
            </a:pPr>
            <a:endParaRPr lang="en-US">
              <a:solidFill>
                <a:schemeClr val="bg1"/>
              </a:solidFill>
              <a:latin typeface="Times New Roman" panose="02020603050405020304" pitchFamily="18" charset="0"/>
              <a:cs typeface="Times New Roman" panose="02020603050405020304" pitchFamily="18" charset="0"/>
            </a:endParaRPr>
          </a:p>
        </p:txBody>
      </p:sp>
      <p:pic>
        <p:nvPicPr>
          <p:cNvPr id="5" name="Resim 4">
            <a:extLst>
              <a:ext uri="{FF2B5EF4-FFF2-40B4-BE49-F238E27FC236}">
                <a16:creationId xmlns:a16="http://schemas.microsoft.com/office/drawing/2014/main" id="{E708F9C2-9364-1C03-03D7-88EB33976D1A}"/>
              </a:ext>
            </a:extLst>
          </p:cNvPr>
          <p:cNvPicPr>
            <a:picLocks noChangeAspect="1"/>
          </p:cNvPicPr>
          <p:nvPr/>
        </p:nvPicPr>
        <p:blipFill>
          <a:blip r:embed="rId2"/>
          <a:stretch>
            <a:fillRect/>
          </a:stretch>
        </p:blipFill>
        <p:spPr>
          <a:xfrm>
            <a:off x="1396555" y="1621631"/>
            <a:ext cx="6693086" cy="3939414"/>
          </a:xfrm>
          <a:prstGeom prst="rect">
            <a:avLst/>
          </a:prstGeom>
        </p:spPr>
      </p:pic>
    </p:spTree>
    <p:extLst>
      <p:ext uri="{BB962C8B-B14F-4D97-AF65-F5344CB8AC3E}">
        <p14:creationId xmlns:p14="http://schemas.microsoft.com/office/powerpoint/2010/main" val="11814701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09E16006-9948-552E-1AD4-ECE1A0FC5111}"/>
              </a:ext>
            </a:extLst>
          </p:cNvPr>
          <p:cNvSpPr>
            <a:spLocks noGrp="1"/>
          </p:cNvSpPr>
          <p:nvPr>
            <p:ph type="title"/>
          </p:nvPr>
        </p:nvSpPr>
        <p:spPr>
          <a:xfrm>
            <a:off x="646111" y="452718"/>
            <a:ext cx="9404723" cy="635418"/>
          </a:xfrm>
        </p:spPr>
        <p:txBody>
          <a:bodyPr/>
          <a:lstStyle/>
          <a:p>
            <a:r>
              <a:rPr lang="en-US" sz="2400" b="1" i="0" u="none" strike="noStrike" baseline="0">
                <a:solidFill>
                  <a:srgbClr val="000000"/>
                </a:solidFill>
                <a:latin typeface="Calibri" panose="020F0502020204030204" pitchFamily="34" charset="0"/>
              </a:rPr>
              <a:t>Projenin Frontend Bölümü </a:t>
            </a:r>
            <a:endParaRPr lang="en-US" sz="2400"/>
          </a:p>
        </p:txBody>
      </p:sp>
      <p:sp>
        <p:nvSpPr>
          <p:cNvPr id="3" name="İçerik Yer Tutucusu 2">
            <a:extLst>
              <a:ext uri="{FF2B5EF4-FFF2-40B4-BE49-F238E27FC236}">
                <a16:creationId xmlns:a16="http://schemas.microsoft.com/office/drawing/2014/main" id="{49248F59-A30F-70BD-012A-136D25656945}"/>
              </a:ext>
            </a:extLst>
          </p:cNvPr>
          <p:cNvSpPr>
            <a:spLocks noGrp="1"/>
          </p:cNvSpPr>
          <p:nvPr>
            <p:ph idx="1"/>
          </p:nvPr>
        </p:nvSpPr>
        <p:spPr>
          <a:xfrm>
            <a:off x="731520" y="1261872"/>
            <a:ext cx="9318333" cy="4986527"/>
          </a:xfrm>
        </p:spPr>
        <p:txBody>
          <a:bodyPr/>
          <a:lstStyle/>
          <a:p>
            <a:r>
              <a:rPr lang="en-US" sz="1800" b="0" i="0" u="none" strike="noStrike" baseline="0">
                <a:solidFill>
                  <a:schemeClr val="bg1"/>
                </a:solidFill>
                <a:latin typeface="Times New Roman" panose="02020603050405020304" pitchFamily="18" charset="0"/>
                <a:cs typeface="Times New Roman" panose="02020603050405020304" pitchFamily="18" charset="0"/>
              </a:rPr>
              <a:t>Frontend arayüzümüzün dosya yapısı ve kodları aşağıda verilmiştir.Local host’da çalışan projemize uygun html ve css tanımları yaptık. Dosya yükleme fonksiyonumuz şekildeki gibidir.Bu fonksiyon bir html fragment dönüyor.Ayrıca API url tanımlamamızı da yaptık. </a:t>
            </a:r>
          </a:p>
          <a:p>
            <a:r>
              <a:rPr lang="en-US" sz="1800" b="0" i="0" u="none" strike="noStrike" baseline="0">
                <a:solidFill>
                  <a:schemeClr val="bg1"/>
                </a:solidFill>
                <a:latin typeface="Times New Roman" panose="02020603050405020304" pitchFamily="18" charset="0"/>
                <a:cs typeface="Times New Roman" panose="02020603050405020304" pitchFamily="18" charset="0"/>
              </a:rPr>
              <a:t>Local host 8000 de çalışan backend kısmından aldığımız url ile local host 3000 de projemizi ayağa kaldırdık.Arayüzümüzü ReactJs kullanarak oluşturduk.Vısual studio code ıde kullandık. </a:t>
            </a:r>
            <a:endParaRPr lang="en-US">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81106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BE3A62AB-AB9A-1A00-AEE9-3EE9FC9646A4}"/>
              </a:ext>
            </a:extLst>
          </p:cNvPr>
          <p:cNvPicPr>
            <a:picLocks noGrp="1" noChangeAspect="1"/>
          </p:cNvPicPr>
          <p:nvPr>
            <p:ph idx="1"/>
          </p:nvPr>
        </p:nvPicPr>
        <p:blipFill>
          <a:blip r:embed="rId3"/>
          <a:stretch>
            <a:fillRect/>
          </a:stretch>
        </p:blipFill>
        <p:spPr>
          <a:xfrm>
            <a:off x="1651517" y="111966"/>
            <a:ext cx="7268547" cy="5859625"/>
          </a:xfrm>
        </p:spPr>
      </p:pic>
      <p:sp>
        <p:nvSpPr>
          <p:cNvPr id="7" name="Metin kutusu 6">
            <a:extLst>
              <a:ext uri="{FF2B5EF4-FFF2-40B4-BE49-F238E27FC236}">
                <a16:creationId xmlns:a16="http://schemas.microsoft.com/office/drawing/2014/main" id="{8FA6C7F4-4C14-3269-48B4-E9E386CD049D}"/>
              </a:ext>
            </a:extLst>
          </p:cNvPr>
          <p:cNvSpPr txBox="1"/>
          <p:nvPr/>
        </p:nvSpPr>
        <p:spPr>
          <a:xfrm>
            <a:off x="1651517" y="6097075"/>
            <a:ext cx="6097554" cy="369332"/>
          </a:xfrm>
          <a:prstGeom prst="rect">
            <a:avLst/>
          </a:prstGeom>
          <a:noFill/>
        </p:spPr>
        <p:txBody>
          <a:bodyPr wrap="square">
            <a:spAutoFit/>
          </a:bodyPr>
          <a:lstStyle/>
          <a:p>
            <a:r>
              <a:rPr lang="en-US" sz="1800" b="0" i="0" u="none" strike="noStrike" baseline="0">
                <a:solidFill>
                  <a:srgbClr val="000000"/>
                </a:solidFill>
                <a:latin typeface="Times New Roman" panose="02020603050405020304" pitchFamily="18" charset="0"/>
              </a:rPr>
              <a:t>Resim yükleme kısmımız ve diğer dosyalar </a:t>
            </a:r>
            <a:endParaRPr lang="en-US"/>
          </a:p>
        </p:txBody>
      </p:sp>
    </p:spTree>
    <p:extLst>
      <p:ext uri="{BB962C8B-B14F-4D97-AF65-F5344CB8AC3E}">
        <p14:creationId xmlns:p14="http://schemas.microsoft.com/office/powerpoint/2010/main" val="24361162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61A698B7-577E-198D-03BE-740F8CBDD42F}"/>
              </a:ext>
            </a:extLst>
          </p:cNvPr>
          <p:cNvPicPr>
            <a:picLocks noGrp="1" noChangeAspect="1"/>
          </p:cNvPicPr>
          <p:nvPr>
            <p:ph idx="1"/>
          </p:nvPr>
        </p:nvPicPr>
        <p:blipFill>
          <a:blip r:embed="rId2"/>
          <a:stretch>
            <a:fillRect/>
          </a:stretch>
        </p:blipFill>
        <p:spPr>
          <a:xfrm>
            <a:off x="1060704" y="232982"/>
            <a:ext cx="7562088" cy="4832794"/>
          </a:xfrm>
        </p:spPr>
      </p:pic>
      <p:sp>
        <p:nvSpPr>
          <p:cNvPr id="7" name="Metin kutusu 6">
            <a:extLst>
              <a:ext uri="{FF2B5EF4-FFF2-40B4-BE49-F238E27FC236}">
                <a16:creationId xmlns:a16="http://schemas.microsoft.com/office/drawing/2014/main" id="{FE57779D-4C91-F0F6-3C9B-9B67A3D69221}"/>
              </a:ext>
            </a:extLst>
          </p:cNvPr>
          <p:cNvSpPr txBox="1"/>
          <p:nvPr/>
        </p:nvSpPr>
        <p:spPr>
          <a:xfrm>
            <a:off x="1060704" y="5246870"/>
            <a:ext cx="6094476" cy="369332"/>
          </a:xfrm>
          <a:prstGeom prst="rect">
            <a:avLst/>
          </a:prstGeom>
          <a:noFill/>
        </p:spPr>
        <p:txBody>
          <a:bodyPr wrap="square">
            <a:spAutoFit/>
          </a:bodyPr>
          <a:lstStyle/>
          <a:p>
            <a:r>
              <a:rPr lang="en-US" sz="1800" b="0" i="0" u="none" strike="noStrike" baseline="0">
                <a:solidFill>
                  <a:srgbClr val="000000"/>
                </a:solidFill>
                <a:latin typeface="Times New Roman" panose="02020603050405020304" pitchFamily="18" charset="0"/>
              </a:rPr>
              <a:t>Projenin arayüz kısmı </a:t>
            </a:r>
            <a:endParaRPr lang="en-US"/>
          </a:p>
        </p:txBody>
      </p:sp>
    </p:spTree>
    <p:extLst>
      <p:ext uri="{BB962C8B-B14F-4D97-AF65-F5344CB8AC3E}">
        <p14:creationId xmlns:p14="http://schemas.microsoft.com/office/powerpoint/2010/main" val="281017651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5FA3063-76BF-BF63-4CC1-51D1DDDCE6B6}"/>
              </a:ext>
            </a:extLst>
          </p:cNvPr>
          <p:cNvSpPr>
            <a:spLocks noGrp="1"/>
          </p:cNvSpPr>
          <p:nvPr>
            <p:ph type="title"/>
          </p:nvPr>
        </p:nvSpPr>
        <p:spPr>
          <a:xfrm>
            <a:off x="646111" y="452718"/>
            <a:ext cx="9404723" cy="507402"/>
          </a:xfrm>
        </p:spPr>
        <p:txBody>
          <a:bodyPr/>
          <a:lstStyle/>
          <a:p>
            <a:r>
              <a:rPr lang="en-US" sz="2400" b="1" i="0" u="none" strike="noStrike" baseline="0">
                <a:solidFill>
                  <a:schemeClr val="accent1">
                    <a:lumMod val="60000"/>
                    <a:lumOff val="40000"/>
                  </a:schemeClr>
                </a:solidFill>
                <a:latin typeface="Calibri" panose="020F0502020204030204" pitchFamily="34" charset="0"/>
              </a:rPr>
              <a:t>Sonuçlar</a:t>
            </a:r>
            <a:r>
              <a:rPr lang="en-US" sz="2400" b="1" i="0" u="none" strike="noStrike" baseline="0">
                <a:solidFill>
                  <a:srgbClr val="000000"/>
                </a:solidFill>
                <a:latin typeface="Calibri" panose="020F0502020204030204" pitchFamily="34" charset="0"/>
              </a:rPr>
              <a:t> </a:t>
            </a:r>
            <a:endParaRPr lang="en-US" sz="2400"/>
          </a:p>
        </p:txBody>
      </p:sp>
      <p:pic>
        <p:nvPicPr>
          <p:cNvPr id="5" name="İçerik Yer Tutucusu 4">
            <a:extLst>
              <a:ext uri="{FF2B5EF4-FFF2-40B4-BE49-F238E27FC236}">
                <a16:creationId xmlns:a16="http://schemas.microsoft.com/office/drawing/2014/main" id="{40F250CF-D734-7547-776B-5AA997D2F78A}"/>
              </a:ext>
            </a:extLst>
          </p:cNvPr>
          <p:cNvPicPr>
            <a:picLocks noGrp="1" noChangeAspect="1"/>
          </p:cNvPicPr>
          <p:nvPr>
            <p:ph idx="1"/>
          </p:nvPr>
        </p:nvPicPr>
        <p:blipFill>
          <a:blip r:embed="rId2"/>
          <a:stretch>
            <a:fillRect/>
          </a:stretch>
        </p:blipFill>
        <p:spPr>
          <a:xfrm>
            <a:off x="774351" y="1143000"/>
            <a:ext cx="3257550" cy="4572000"/>
          </a:xfrm>
        </p:spPr>
      </p:pic>
      <p:pic>
        <p:nvPicPr>
          <p:cNvPr id="7" name="Resim 6">
            <a:extLst>
              <a:ext uri="{FF2B5EF4-FFF2-40B4-BE49-F238E27FC236}">
                <a16:creationId xmlns:a16="http://schemas.microsoft.com/office/drawing/2014/main" id="{0276684E-3833-FF59-4FBF-714A7648A0B0}"/>
              </a:ext>
            </a:extLst>
          </p:cNvPr>
          <p:cNvPicPr>
            <a:picLocks noChangeAspect="1"/>
          </p:cNvPicPr>
          <p:nvPr/>
        </p:nvPicPr>
        <p:blipFill>
          <a:blip r:embed="rId3"/>
          <a:stretch>
            <a:fillRect/>
          </a:stretch>
        </p:blipFill>
        <p:spPr>
          <a:xfrm>
            <a:off x="4610100" y="1143000"/>
            <a:ext cx="2971800" cy="4572000"/>
          </a:xfrm>
          <a:prstGeom prst="rect">
            <a:avLst/>
          </a:prstGeom>
        </p:spPr>
      </p:pic>
      <p:pic>
        <p:nvPicPr>
          <p:cNvPr id="9" name="Resim 8">
            <a:extLst>
              <a:ext uri="{FF2B5EF4-FFF2-40B4-BE49-F238E27FC236}">
                <a16:creationId xmlns:a16="http://schemas.microsoft.com/office/drawing/2014/main" id="{6CD3E457-62A8-5BE5-6C58-1AD6FBA856A1}"/>
              </a:ext>
            </a:extLst>
          </p:cNvPr>
          <p:cNvPicPr>
            <a:picLocks noChangeAspect="1"/>
          </p:cNvPicPr>
          <p:nvPr/>
        </p:nvPicPr>
        <p:blipFill>
          <a:blip r:embed="rId4"/>
          <a:stretch>
            <a:fillRect/>
          </a:stretch>
        </p:blipFill>
        <p:spPr>
          <a:xfrm>
            <a:off x="7927424" y="1142999"/>
            <a:ext cx="2943225" cy="4571999"/>
          </a:xfrm>
          <a:prstGeom prst="rect">
            <a:avLst/>
          </a:prstGeom>
        </p:spPr>
      </p:pic>
      <p:sp>
        <p:nvSpPr>
          <p:cNvPr id="11" name="Metin kutusu 10">
            <a:extLst>
              <a:ext uri="{FF2B5EF4-FFF2-40B4-BE49-F238E27FC236}">
                <a16:creationId xmlns:a16="http://schemas.microsoft.com/office/drawing/2014/main" id="{BCFC9389-346C-D4E5-CC93-316D7157153E}"/>
              </a:ext>
            </a:extLst>
          </p:cNvPr>
          <p:cNvSpPr txBox="1"/>
          <p:nvPr/>
        </p:nvSpPr>
        <p:spPr>
          <a:xfrm>
            <a:off x="774351" y="5897880"/>
            <a:ext cx="6097554" cy="369332"/>
          </a:xfrm>
          <a:prstGeom prst="rect">
            <a:avLst/>
          </a:prstGeom>
          <a:noFill/>
        </p:spPr>
        <p:txBody>
          <a:bodyPr wrap="square">
            <a:spAutoFit/>
          </a:bodyPr>
          <a:lstStyle/>
          <a:p>
            <a:r>
              <a:rPr lang="en-US" sz="1800" b="0" i="0" u="none" strike="noStrike" baseline="0">
                <a:solidFill>
                  <a:srgbClr val="000000"/>
                </a:solidFill>
                <a:latin typeface="Calibri" panose="020F0502020204030204" pitchFamily="34" charset="0"/>
              </a:rPr>
              <a:t>Hastalıklı etikete sahip </a:t>
            </a:r>
            <a:r>
              <a:rPr lang="tr-TR">
                <a:solidFill>
                  <a:srgbClr val="000000"/>
                </a:solidFill>
                <a:latin typeface="Calibri" panose="020F0502020204030204" pitchFamily="34" charset="0"/>
              </a:rPr>
              <a:t>sonuçlar</a:t>
            </a:r>
            <a:r>
              <a:rPr lang="en-US" sz="1800" b="0" i="0" u="none" strike="noStrike" baseline="0">
                <a:solidFill>
                  <a:srgbClr val="000000"/>
                </a:solidFill>
                <a:latin typeface="Calibri" panose="020F0502020204030204" pitchFamily="34" charset="0"/>
              </a:rPr>
              <a:t> </a:t>
            </a:r>
            <a:endParaRPr lang="en-US"/>
          </a:p>
        </p:txBody>
      </p:sp>
    </p:spTree>
    <p:extLst>
      <p:ext uri="{BB962C8B-B14F-4D97-AF65-F5344CB8AC3E}">
        <p14:creationId xmlns:p14="http://schemas.microsoft.com/office/powerpoint/2010/main" val="26795241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675E7B38-2798-DF9B-1F03-D4E82F3BCD61}"/>
              </a:ext>
            </a:extLst>
          </p:cNvPr>
          <p:cNvPicPr>
            <a:picLocks noGrp="1" noChangeAspect="1"/>
          </p:cNvPicPr>
          <p:nvPr>
            <p:ph idx="1"/>
          </p:nvPr>
        </p:nvPicPr>
        <p:blipFill>
          <a:blip r:embed="rId2"/>
          <a:stretch>
            <a:fillRect/>
          </a:stretch>
        </p:blipFill>
        <p:spPr>
          <a:xfrm>
            <a:off x="798995" y="551242"/>
            <a:ext cx="2943225" cy="4257675"/>
          </a:xfrm>
        </p:spPr>
      </p:pic>
      <p:pic>
        <p:nvPicPr>
          <p:cNvPr id="7" name="Resim 6">
            <a:extLst>
              <a:ext uri="{FF2B5EF4-FFF2-40B4-BE49-F238E27FC236}">
                <a16:creationId xmlns:a16="http://schemas.microsoft.com/office/drawing/2014/main" id="{5A7B3FFD-5B6C-5972-1858-9FAB64467BBC}"/>
              </a:ext>
            </a:extLst>
          </p:cNvPr>
          <p:cNvPicPr>
            <a:picLocks noChangeAspect="1"/>
          </p:cNvPicPr>
          <p:nvPr/>
        </p:nvPicPr>
        <p:blipFill>
          <a:blip r:embed="rId3"/>
          <a:stretch>
            <a:fillRect/>
          </a:stretch>
        </p:blipFill>
        <p:spPr>
          <a:xfrm>
            <a:off x="4700587" y="586961"/>
            <a:ext cx="2943225" cy="4221956"/>
          </a:xfrm>
          <a:prstGeom prst="rect">
            <a:avLst/>
          </a:prstGeom>
        </p:spPr>
      </p:pic>
      <p:sp>
        <p:nvSpPr>
          <p:cNvPr id="9" name="Metin kutusu 8">
            <a:extLst>
              <a:ext uri="{FF2B5EF4-FFF2-40B4-BE49-F238E27FC236}">
                <a16:creationId xmlns:a16="http://schemas.microsoft.com/office/drawing/2014/main" id="{746ED64B-0A3D-6425-414E-F200B7521459}"/>
              </a:ext>
            </a:extLst>
          </p:cNvPr>
          <p:cNvSpPr txBox="1"/>
          <p:nvPr/>
        </p:nvSpPr>
        <p:spPr>
          <a:xfrm>
            <a:off x="950843" y="5292209"/>
            <a:ext cx="6096000" cy="369332"/>
          </a:xfrm>
          <a:prstGeom prst="rect">
            <a:avLst/>
          </a:prstGeom>
          <a:noFill/>
        </p:spPr>
        <p:txBody>
          <a:bodyPr wrap="square">
            <a:spAutoFit/>
          </a:bodyPr>
          <a:lstStyle/>
          <a:p>
            <a:r>
              <a:rPr lang="en-US" sz="1800" b="0" i="0" u="none" strike="noStrike" baseline="0">
                <a:solidFill>
                  <a:srgbClr val="000000"/>
                </a:solidFill>
                <a:latin typeface="Calibri" panose="020F0502020204030204" pitchFamily="34" charset="0"/>
              </a:rPr>
              <a:t>Sağlıklı etikete sahip </a:t>
            </a:r>
            <a:r>
              <a:rPr lang="tr-TR">
                <a:solidFill>
                  <a:srgbClr val="000000"/>
                </a:solidFill>
                <a:latin typeface="Calibri" panose="020F0502020204030204" pitchFamily="34" charset="0"/>
              </a:rPr>
              <a:t>sonuçlar</a:t>
            </a:r>
            <a:r>
              <a:rPr lang="en-US" sz="1800" b="0" i="0" u="none" strike="noStrike" baseline="0">
                <a:solidFill>
                  <a:srgbClr val="000000"/>
                </a:solidFill>
                <a:latin typeface="Calibri" panose="020F0502020204030204" pitchFamily="34" charset="0"/>
              </a:rPr>
              <a:t> </a:t>
            </a:r>
            <a:endParaRPr lang="en-US"/>
          </a:p>
        </p:txBody>
      </p:sp>
    </p:spTree>
    <p:extLst>
      <p:ext uri="{BB962C8B-B14F-4D97-AF65-F5344CB8AC3E}">
        <p14:creationId xmlns:p14="http://schemas.microsoft.com/office/powerpoint/2010/main" val="148993782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çerik Yer Tutucusu 4">
            <a:extLst>
              <a:ext uri="{FF2B5EF4-FFF2-40B4-BE49-F238E27FC236}">
                <a16:creationId xmlns:a16="http://schemas.microsoft.com/office/drawing/2014/main" id="{3F4AD08C-6B86-5B99-B033-4391BA5EDE55}"/>
              </a:ext>
            </a:extLst>
          </p:cNvPr>
          <p:cNvPicPr>
            <a:picLocks noGrp="1" noChangeAspect="1"/>
          </p:cNvPicPr>
          <p:nvPr>
            <p:ph idx="1"/>
          </p:nvPr>
        </p:nvPicPr>
        <p:blipFill>
          <a:blip r:embed="rId2"/>
          <a:stretch>
            <a:fillRect/>
          </a:stretch>
        </p:blipFill>
        <p:spPr>
          <a:xfrm>
            <a:off x="743147" y="283472"/>
            <a:ext cx="2329297" cy="3582849"/>
          </a:xfrm>
        </p:spPr>
      </p:pic>
      <p:pic>
        <p:nvPicPr>
          <p:cNvPr id="7" name="Resim 6">
            <a:extLst>
              <a:ext uri="{FF2B5EF4-FFF2-40B4-BE49-F238E27FC236}">
                <a16:creationId xmlns:a16="http://schemas.microsoft.com/office/drawing/2014/main" id="{99DA6B93-DC45-C2F8-BD8A-C8B4505727CC}"/>
              </a:ext>
            </a:extLst>
          </p:cNvPr>
          <p:cNvPicPr>
            <a:picLocks noChangeAspect="1"/>
          </p:cNvPicPr>
          <p:nvPr/>
        </p:nvPicPr>
        <p:blipFill>
          <a:blip r:embed="rId3"/>
          <a:stretch>
            <a:fillRect/>
          </a:stretch>
        </p:blipFill>
        <p:spPr>
          <a:xfrm>
            <a:off x="3072444" y="283472"/>
            <a:ext cx="2329296" cy="3582849"/>
          </a:xfrm>
          <a:prstGeom prst="rect">
            <a:avLst/>
          </a:prstGeom>
        </p:spPr>
      </p:pic>
      <p:pic>
        <p:nvPicPr>
          <p:cNvPr id="9" name="Resim 8">
            <a:extLst>
              <a:ext uri="{FF2B5EF4-FFF2-40B4-BE49-F238E27FC236}">
                <a16:creationId xmlns:a16="http://schemas.microsoft.com/office/drawing/2014/main" id="{18FECF97-7D7E-BD05-7779-E8C675C53742}"/>
              </a:ext>
            </a:extLst>
          </p:cNvPr>
          <p:cNvPicPr>
            <a:picLocks noChangeAspect="1"/>
          </p:cNvPicPr>
          <p:nvPr/>
        </p:nvPicPr>
        <p:blipFill>
          <a:blip r:embed="rId4"/>
          <a:stretch>
            <a:fillRect/>
          </a:stretch>
        </p:blipFill>
        <p:spPr>
          <a:xfrm>
            <a:off x="5401740" y="283472"/>
            <a:ext cx="2493469" cy="3582849"/>
          </a:xfrm>
          <a:prstGeom prst="rect">
            <a:avLst/>
          </a:prstGeom>
        </p:spPr>
      </p:pic>
      <p:pic>
        <p:nvPicPr>
          <p:cNvPr id="11" name="Resim 10">
            <a:extLst>
              <a:ext uri="{FF2B5EF4-FFF2-40B4-BE49-F238E27FC236}">
                <a16:creationId xmlns:a16="http://schemas.microsoft.com/office/drawing/2014/main" id="{D95BDF7D-0E74-120D-A793-A13F1EB617F7}"/>
              </a:ext>
            </a:extLst>
          </p:cNvPr>
          <p:cNvPicPr>
            <a:picLocks noChangeAspect="1"/>
          </p:cNvPicPr>
          <p:nvPr/>
        </p:nvPicPr>
        <p:blipFill>
          <a:blip r:embed="rId5"/>
          <a:stretch>
            <a:fillRect/>
          </a:stretch>
        </p:blipFill>
        <p:spPr>
          <a:xfrm>
            <a:off x="7984662" y="283472"/>
            <a:ext cx="2512182" cy="3582849"/>
          </a:xfrm>
          <a:prstGeom prst="rect">
            <a:avLst/>
          </a:prstGeom>
        </p:spPr>
      </p:pic>
      <p:sp>
        <p:nvSpPr>
          <p:cNvPr id="13" name="Metin kutusu 12">
            <a:extLst>
              <a:ext uri="{FF2B5EF4-FFF2-40B4-BE49-F238E27FC236}">
                <a16:creationId xmlns:a16="http://schemas.microsoft.com/office/drawing/2014/main" id="{2AE03A58-43A3-1A0E-F6C7-EB62DA671A9E}"/>
              </a:ext>
            </a:extLst>
          </p:cNvPr>
          <p:cNvSpPr txBox="1"/>
          <p:nvPr/>
        </p:nvSpPr>
        <p:spPr>
          <a:xfrm>
            <a:off x="743147" y="4566239"/>
            <a:ext cx="6097656" cy="369332"/>
          </a:xfrm>
          <a:prstGeom prst="rect">
            <a:avLst/>
          </a:prstGeom>
          <a:noFill/>
        </p:spPr>
        <p:txBody>
          <a:bodyPr wrap="square">
            <a:spAutoFit/>
          </a:bodyPr>
          <a:lstStyle/>
          <a:p>
            <a:r>
              <a:rPr lang="en-US" sz="1800" b="0" i="0" u="none" strike="noStrike" baseline="0">
                <a:solidFill>
                  <a:srgbClr val="000000"/>
                </a:solidFill>
                <a:latin typeface="Calibri" panose="020F0502020204030204" pitchFamily="34" charset="0"/>
              </a:rPr>
              <a:t>Pest detected etiketine sahip </a:t>
            </a:r>
            <a:r>
              <a:rPr lang="tr-TR">
                <a:solidFill>
                  <a:srgbClr val="000000"/>
                </a:solidFill>
                <a:latin typeface="Calibri" panose="020F0502020204030204" pitchFamily="34" charset="0"/>
              </a:rPr>
              <a:t>sonuçlar</a:t>
            </a:r>
            <a:endParaRPr lang="en-US"/>
          </a:p>
        </p:txBody>
      </p:sp>
    </p:spTree>
    <p:extLst>
      <p:ext uri="{BB962C8B-B14F-4D97-AF65-F5344CB8AC3E}">
        <p14:creationId xmlns:p14="http://schemas.microsoft.com/office/powerpoint/2010/main" val="33231061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a:extLst>
              <a:ext uri="{FF2B5EF4-FFF2-40B4-BE49-F238E27FC236}">
                <a16:creationId xmlns:a16="http://schemas.microsoft.com/office/drawing/2014/main" id="{3545A350-952C-B2EF-B994-DA769B7F2B0E}"/>
              </a:ext>
            </a:extLst>
          </p:cNvPr>
          <p:cNvSpPr>
            <a:spLocks noGrp="1"/>
          </p:cNvSpPr>
          <p:nvPr>
            <p:ph idx="1"/>
          </p:nvPr>
        </p:nvSpPr>
        <p:spPr>
          <a:xfrm>
            <a:off x="815010" y="1152940"/>
            <a:ext cx="9234844" cy="5095460"/>
          </a:xfrm>
        </p:spPr>
        <p:txBody>
          <a:bodyPr/>
          <a:lstStyle/>
          <a:p>
            <a:pPr marL="0" indent="0">
              <a:buNone/>
            </a:pPr>
            <a:r>
              <a:rPr lang="tr-TR" sz="1800" b="1" i="0" u="none" strike="noStrike" baseline="0">
                <a:solidFill>
                  <a:schemeClr val="bg1"/>
                </a:solidFill>
                <a:latin typeface="Times New Roman" panose="02020603050405020304" pitchFamily="18" charset="0"/>
              </a:rPr>
              <a:t>                                                              </a:t>
            </a:r>
            <a:r>
              <a:rPr lang="en-US" sz="1800" b="1" i="0" u="none" strike="noStrike" baseline="0">
                <a:solidFill>
                  <a:schemeClr val="bg1"/>
                </a:solidFill>
                <a:latin typeface="Times New Roman" panose="02020603050405020304" pitchFamily="18" charset="0"/>
              </a:rPr>
              <a:t>TEŞEKKÜR </a:t>
            </a:r>
            <a:endParaRPr lang="tr-TR" sz="1800" b="1" i="0" u="none" strike="noStrike" baseline="0">
              <a:solidFill>
                <a:schemeClr val="bg1"/>
              </a:solidFill>
              <a:latin typeface="Times New Roman" panose="02020603050405020304" pitchFamily="18" charset="0"/>
            </a:endParaRPr>
          </a:p>
          <a:p>
            <a:pPr marL="0" indent="0">
              <a:buNone/>
            </a:pPr>
            <a:endParaRPr lang="tr-TR" sz="1800" b="1">
              <a:solidFill>
                <a:schemeClr val="bg1"/>
              </a:solidFill>
              <a:latin typeface="Times New Roman" panose="02020603050405020304" pitchFamily="18" charset="0"/>
            </a:endParaRPr>
          </a:p>
          <a:p>
            <a:pPr marL="0" indent="0">
              <a:buNone/>
            </a:pPr>
            <a:r>
              <a:rPr lang="tr-TR" sz="1800" b="0" i="0" u="none" strike="noStrike" baseline="0">
                <a:solidFill>
                  <a:schemeClr val="bg1"/>
                </a:solidFill>
                <a:latin typeface="Times New Roman" panose="02020603050405020304" pitchFamily="18" charset="0"/>
              </a:rPr>
              <a:t>	</a:t>
            </a:r>
            <a:r>
              <a:rPr lang="en-US" sz="1800" b="0" i="0" u="none" strike="noStrike" baseline="0">
                <a:solidFill>
                  <a:schemeClr val="bg1"/>
                </a:solidFill>
                <a:latin typeface="Times New Roman" panose="02020603050405020304" pitchFamily="18" charset="0"/>
              </a:rPr>
              <a:t>Projemizin literatür araştırmasında makalelerini incelediğimiz ve atıf verdiğimiz değerli bilim insanlarına, makalelere açık kaynak erişim sağlayan platformlara ve bize bu projede yol gösteren danışman hocamız Doç. Dr. Pınar Kırcı’ya teşekkür ederiz. </a:t>
            </a:r>
            <a:endParaRPr lang="en-US">
              <a:solidFill>
                <a:schemeClr val="bg1"/>
              </a:solidFill>
            </a:endParaRPr>
          </a:p>
        </p:txBody>
      </p:sp>
    </p:spTree>
    <p:extLst>
      <p:ext uri="{BB962C8B-B14F-4D97-AF65-F5344CB8AC3E}">
        <p14:creationId xmlns:p14="http://schemas.microsoft.com/office/powerpoint/2010/main" val="8623465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C876497-88F1-A8EA-EB22-8712D1374BB2}"/>
              </a:ext>
            </a:extLst>
          </p:cNvPr>
          <p:cNvSpPr>
            <a:spLocks noGrp="1"/>
          </p:cNvSpPr>
          <p:nvPr>
            <p:ph type="title"/>
          </p:nvPr>
        </p:nvSpPr>
        <p:spPr>
          <a:xfrm>
            <a:off x="630937" y="452718"/>
            <a:ext cx="9419898" cy="964602"/>
          </a:xfrm>
        </p:spPr>
        <p:txBody>
          <a:bodyPr/>
          <a:lstStyle/>
          <a:p>
            <a:r>
              <a:rPr lang="tr-TR">
                <a:solidFill>
                  <a:schemeClr val="bg1"/>
                </a:solidFill>
                <a:latin typeface="Times New Roman" panose="02020603050405020304" pitchFamily="18" charset="0"/>
                <a:cs typeface="Times New Roman" panose="02020603050405020304" pitchFamily="18" charset="0"/>
              </a:rPr>
              <a:t>Proje Aşamaları</a:t>
            </a:r>
            <a:endParaRPr lang="en-US">
              <a:solidFill>
                <a:schemeClr val="bg1"/>
              </a:solidFill>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B261DEED-8C72-BCD3-40A9-6F793BDC5394}"/>
              </a:ext>
            </a:extLst>
          </p:cNvPr>
          <p:cNvSpPr>
            <a:spLocks noGrp="1"/>
          </p:cNvSpPr>
          <p:nvPr>
            <p:ph idx="1"/>
          </p:nvPr>
        </p:nvSpPr>
        <p:spPr/>
        <p:txBody>
          <a:bodyPr>
            <a:normAutofit/>
          </a:bodyPr>
          <a:lstStyle/>
          <a:p>
            <a:r>
              <a:rPr lang="tr-TR">
                <a:solidFill>
                  <a:schemeClr val="bg1"/>
                </a:solidFill>
                <a:latin typeface="Times New Roman" panose="02020603050405020304" pitchFamily="18" charset="0"/>
                <a:cs typeface="Times New Roman" panose="02020603050405020304" pitchFamily="18" charset="0"/>
              </a:rPr>
              <a:t>1- Literatür araştırması ve analizi</a:t>
            </a:r>
          </a:p>
          <a:p>
            <a:r>
              <a:rPr lang="tr-TR">
                <a:solidFill>
                  <a:schemeClr val="bg1"/>
                </a:solidFill>
                <a:latin typeface="Times New Roman" panose="02020603050405020304" pitchFamily="18" charset="0"/>
                <a:cs typeface="Times New Roman" panose="02020603050405020304" pitchFamily="18" charset="0"/>
              </a:rPr>
              <a:t>2- Proje aşaması</a:t>
            </a:r>
          </a:p>
          <a:p>
            <a:pPr lvl="1"/>
            <a:r>
              <a:rPr lang="tr-TR">
                <a:solidFill>
                  <a:schemeClr val="bg1"/>
                </a:solidFill>
                <a:latin typeface="Times New Roman" panose="02020603050405020304" pitchFamily="18" charset="0"/>
                <a:cs typeface="Times New Roman" panose="02020603050405020304" pitchFamily="18" charset="0"/>
              </a:rPr>
              <a:t>- Bitki yetiştirme süreci</a:t>
            </a:r>
          </a:p>
          <a:p>
            <a:pPr lvl="1"/>
            <a:r>
              <a:rPr lang="tr-TR">
                <a:solidFill>
                  <a:schemeClr val="bg1"/>
                </a:solidFill>
                <a:latin typeface="Times New Roman" panose="02020603050405020304" pitchFamily="18" charset="0"/>
                <a:cs typeface="Times New Roman" panose="02020603050405020304" pitchFamily="18" charset="0"/>
              </a:rPr>
              <a:t>- Projede kullanılacak teknolojilerin ve donanımın belirlenmesi</a:t>
            </a:r>
          </a:p>
          <a:p>
            <a:pPr lvl="1"/>
            <a:r>
              <a:rPr lang="tr-TR">
                <a:solidFill>
                  <a:schemeClr val="bg1"/>
                </a:solidFill>
                <a:latin typeface="Times New Roman" panose="02020603050405020304" pitchFamily="18" charset="0"/>
                <a:cs typeface="Times New Roman" panose="02020603050405020304" pitchFamily="18" charset="0"/>
              </a:rPr>
              <a:t>- Veri seti hazırlama ve etiketlere göre fotoğraf çekme</a:t>
            </a:r>
          </a:p>
          <a:p>
            <a:pPr lvl="1"/>
            <a:r>
              <a:rPr lang="tr-TR">
                <a:solidFill>
                  <a:schemeClr val="bg1"/>
                </a:solidFill>
                <a:latin typeface="Times New Roman" panose="02020603050405020304" pitchFamily="18" charset="0"/>
                <a:cs typeface="Times New Roman" panose="02020603050405020304" pitchFamily="18" charset="0"/>
              </a:rPr>
              <a:t>- Data cleaning ve data augmentation işlemi</a:t>
            </a:r>
          </a:p>
          <a:p>
            <a:pPr lvl="1"/>
            <a:r>
              <a:rPr lang="tr-TR">
                <a:solidFill>
                  <a:schemeClr val="bg1"/>
                </a:solidFill>
                <a:latin typeface="Times New Roman" panose="02020603050405020304" pitchFamily="18" charset="0"/>
                <a:cs typeface="Times New Roman" panose="02020603050405020304" pitchFamily="18" charset="0"/>
              </a:rPr>
              <a:t>- Model eğitimi</a:t>
            </a:r>
          </a:p>
          <a:p>
            <a:pPr lvl="1"/>
            <a:r>
              <a:rPr lang="tr-TR">
                <a:solidFill>
                  <a:schemeClr val="bg1"/>
                </a:solidFill>
                <a:latin typeface="Times New Roman" panose="02020603050405020304" pitchFamily="18" charset="0"/>
                <a:cs typeface="Times New Roman" panose="02020603050405020304" pitchFamily="18" charset="0"/>
              </a:rPr>
              <a:t>- Projenin Tf Serving ve FAST API kullanılarak  backend kısmı</a:t>
            </a:r>
          </a:p>
          <a:p>
            <a:pPr lvl="1"/>
            <a:r>
              <a:rPr lang="tr-TR">
                <a:solidFill>
                  <a:schemeClr val="bg1"/>
                </a:solidFill>
                <a:latin typeface="Times New Roman" panose="02020603050405020304" pitchFamily="18" charset="0"/>
                <a:cs typeface="Times New Roman" panose="02020603050405020304" pitchFamily="18" charset="0"/>
              </a:rPr>
              <a:t>- Projenin Frontend kısmı</a:t>
            </a:r>
          </a:p>
          <a:p>
            <a:pPr lvl="1"/>
            <a:r>
              <a:rPr lang="tr-TR">
                <a:solidFill>
                  <a:schemeClr val="bg1"/>
                </a:solidFill>
                <a:latin typeface="Times New Roman" panose="02020603050405020304" pitchFamily="18" charset="0"/>
                <a:cs typeface="Times New Roman" panose="02020603050405020304" pitchFamily="18" charset="0"/>
              </a:rPr>
              <a:t>-Proje testi ve sunum</a:t>
            </a:r>
            <a:endParaRPr lang="en-US">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710459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9265E8A-0D4B-BD93-4AFD-D48C70F4439B}"/>
              </a:ext>
            </a:extLst>
          </p:cNvPr>
          <p:cNvSpPr>
            <a:spLocks noGrp="1"/>
          </p:cNvSpPr>
          <p:nvPr>
            <p:ph type="title"/>
          </p:nvPr>
        </p:nvSpPr>
        <p:spPr>
          <a:xfrm>
            <a:off x="646111" y="452718"/>
            <a:ext cx="9404723" cy="937170"/>
          </a:xfrm>
        </p:spPr>
        <p:txBody>
          <a:bodyPr>
            <a:normAutofit fontScale="90000"/>
          </a:bodyPr>
          <a:lstStyle/>
          <a:p>
            <a:r>
              <a:rPr lang="tr-TR">
                <a:solidFill>
                  <a:schemeClr val="bg1"/>
                </a:solidFill>
                <a:latin typeface="Times New Roman" panose="02020603050405020304" pitchFamily="18" charset="0"/>
                <a:cs typeface="Times New Roman" panose="02020603050405020304" pitchFamily="18" charset="0"/>
              </a:rPr>
              <a:t>Bitki yetiştirme süreci</a:t>
            </a: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r>
              <a:rPr lang="tr-TR" sz="1800">
                <a:solidFill>
                  <a:schemeClr val="bg1"/>
                </a:solidFill>
                <a:latin typeface="Times New Roman" panose="02020603050405020304" pitchFamily="18" charset="0"/>
                <a:cs typeface="Times New Roman" panose="02020603050405020304" pitchFamily="18" charset="0"/>
              </a:rPr>
              <a:t>-  Bitki yetiştirme aşamalarımıza ait bazı görseller yukarıdadır.Projemizde daha uygun olduğu için marul bitkisini kullandık.Maydanoz,fesleğen,lahana ve marul bitkileri ektik.</a:t>
            </a:r>
            <a:endParaRPr lang="en-US" sz="1800">
              <a:solidFill>
                <a:schemeClr val="bg1"/>
              </a:solidFill>
              <a:latin typeface="Times New Roman" panose="02020603050405020304" pitchFamily="18" charset="0"/>
              <a:cs typeface="Times New Roman" panose="02020603050405020304" pitchFamily="18" charset="0"/>
            </a:endParaRPr>
          </a:p>
        </p:txBody>
      </p:sp>
      <p:pic>
        <p:nvPicPr>
          <p:cNvPr id="5" name="İçerik Yer Tutucusu 4">
            <a:extLst>
              <a:ext uri="{FF2B5EF4-FFF2-40B4-BE49-F238E27FC236}">
                <a16:creationId xmlns:a16="http://schemas.microsoft.com/office/drawing/2014/main" id="{3D06A05E-7996-784F-0C34-7B14EF0AD9D7}"/>
              </a:ext>
            </a:extLst>
          </p:cNvPr>
          <p:cNvPicPr>
            <a:picLocks noGrp="1" noChangeAspect="1"/>
          </p:cNvPicPr>
          <p:nvPr>
            <p:ph idx="1"/>
          </p:nvPr>
        </p:nvPicPr>
        <p:blipFill>
          <a:blip r:embed="rId2"/>
          <a:stretch>
            <a:fillRect/>
          </a:stretch>
        </p:blipFill>
        <p:spPr>
          <a:xfrm>
            <a:off x="1074126" y="1509333"/>
            <a:ext cx="2071410" cy="2624885"/>
          </a:xfrm>
        </p:spPr>
      </p:pic>
      <p:pic>
        <p:nvPicPr>
          <p:cNvPr id="7" name="Resim 6">
            <a:extLst>
              <a:ext uri="{FF2B5EF4-FFF2-40B4-BE49-F238E27FC236}">
                <a16:creationId xmlns:a16="http://schemas.microsoft.com/office/drawing/2014/main" id="{14F65E8B-C150-446C-2BFD-34B85152B65B}"/>
              </a:ext>
            </a:extLst>
          </p:cNvPr>
          <p:cNvPicPr>
            <a:picLocks noChangeAspect="1"/>
          </p:cNvPicPr>
          <p:nvPr/>
        </p:nvPicPr>
        <p:blipFill>
          <a:blip r:embed="rId3"/>
          <a:stretch>
            <a:fillRect/>
          </a:stretch>
        </p:blipFill>
        <p:spPr>
          <a:xfrm>
            <a:off x="3261138" y="1509333"/>
            <a:ext cx="1997011" cy="2624885"/>
          </a:xfrm>
          <a:prstGeom prst="rect">
            <a:avLst/>
          </a:prstGeom>
        </p:spPr>
      </p:pic>
      <p:pic>
        <p:nvPicPr>
          <p:cNvPr id="9" name="Resim 8">
            <a:extLst>
              <a:ext uri="{FF2B5EF4-FFF2-40B4-BE49-F238E27FC236}">
                <a16:creationId xmlns:a16="http://schemas.microsoft.com/office/drawing/2014/main" id="{FB8012C5-0A3F-22E1-DD24-C98635B50A1C}"/>
              </a:ext>
            </a:extLst>
          </p:cNvPr>
          <p:cNvPicPr>
            <a:picLocks noChangeAspect="1"/>
          </p:cNvPicPr>
          <p:nvPr/>
        </p:nvPicPr>
        <p:blipFill>
          <a:blip r:embed="rId4"/>
          <a:stretch>
            <a:fillRect/>
          </a:stretch>
        </p:blipFill>
        <p:spPr>
          <a:xfrm>
            <a:off x="5373751" y="1524219"/>
            <a:ext cx="1997012" cy="2609999"/>
          </a:xfrm>
          <a:prstGeom prst="rect">
            <a:avLst/>
          </a:prstGeom>
        </p:spPr>
      </p:pic>
      <p:pic>
        <p:nvPicPr>
          <p:cNvPr id="11" name="Resim 10">
            <a:extLst>
              <a:ext uri="{FF2B5EF4-FFF2-40B4-BE49-F238E27FC236}">
                <a16:creationId xmlns:a16="http://schemas.microsoft.com/office/drawing/2014/main" id="{8EE355AF-B481-BDC9-ABF2-80AAEFCBD6A9}"/>
              </a:ext>
            </a:extLst>
          </p:cNvPr>
          <p:cNvPicPr>
            <a:picLocks noChangeAspect="1"/>
          </p:cNvPicPr>
          <p:nvPr/>
        </p:nvPicPr>
        <p:blipFill>
          <a:blip r:embed="rId5"/>
          <a:stretch>
            <a:fillRect/>
          </a:stretch>
        </p:blipFill>
        <p:spPr>
          <a:xfrm>
            <a:off x="7564193" y="1524219"/>
            <a:ext cx="1826695" cy="2609999"/>
          </a:xfrm>
          <a:prstGeom prst="rect">
            <a:avLst/>
          </a:prstGeom>
        </p:spPr>
      </p:pic>
      <p:pic>
        <p:nvPicPr>
          <p:cNvPr id="13" name="Resim 12">
            <a:extLst>
              <a:ext uri="{FF2B5EF4-FFF2-40B4-BE49-F238E27FC236}">
                <a16:creationId xmlns:a16="http://schemas.microsoft.com/office/drawing/2014/main" id="{4A93AEC6-050B-C294-CE95-7D143397AFBC}"/>
              </a:ext>
            </a:extLst>
          </p:cNvPr>
          <p:cNvPicPr>
            <a:picLocks noChangeAspect="1"/>
          </p:cNvPicPr>
          <p:nvPr/>
        </p:nvPicPr>
        <p:blipFill>
          <a:blip r:embed="rId6"/>
          <a:stretch>
            <a:fillRect/>
          </a:stretch>
        </p:blipFill>
        <p:spPr>
          <a:xfrm>
            <a:off x="9735312" y="1524219"/>
            <a:ext cx="1828800" cy="2609999"/>
          </a:xfrm>
          <a:prstGeom prst="rect">
            <a:avLst/>
          </a:prstGeom>
        </p:spPr>
      </p:pic>
    </p:spTree>
    <p:extLst>
      <p:ext uri="{BB962C8B-B14F-4D97-AF65-F5344CB8AC3E}">
        <p14:creationId xmlns:p14="http://schemas.microsoft.com/office/powerpoint/2010/main" val="11435201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4D3FCD27-ED8C-509C-9998-63080080E0AA}"/>
              </a:ext>
            </a:extLst>
          </p:cNvPr>
          <p:cNvSpPr>
            <a:spLocks noGrp="1"/>
          </p:cNvSpPr>
          <p:nvPr>
            <p:ph type="title"/>
          </p:nvPr>
        </p:nvSpPr>
        <p:spPr>
          <a:xfrm>
            <a:off x="646111" y="452718"/>
            <a:ext cx="9404723" cy="717714"/>
          </a:xfrm>
        </p:spPr>
        <p:txBody>
          <a:bodyPr>
            <a:normAutofit fontScale="90000"/>
          </a:bodyPr>
          <a:lstStyle/>
          <a:p>
            <a:r>
              <a:rPr lang="tr-TR">
                <a:solidFill>
                  <a:schemeClr val="bg1"/>
                </a:solidFill>
                <a:latin typeface="Times New Roman" panose="02020603050405020304" pitchFamily="18" charset="0"/>
                <a:cs typeface="Times New Roman" panose="02020603050405020304" pitchFamily="18" charset="0"/>
              </a:rPr>
              <a:t>Etiketlerimiz</a:t>
            </a: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br>
              <a:rPr lang="tr-TR">
                <a:solidFill>
                  <a:schemeClr val="bg1"/>
                </a:solidFill>
                <a:latin typeface="Times New Roman" panose="02020603050405020304" pitchFamily="18" charset="0"/>
                <a:cs typeface="Times New Roman" panose="02020603050405020304" pitchFamily="18" charset="0"/>
              </a:rPr>
            </a:br>
            <a:r>
              <a:rPr lang="tr-TR">
                <a:solidFill>
                  <a:schemeClr val="bg1"/>
                </a:solidFill>
                <a:latin typeface="Times New Roman" panose="02020603050405020304" pitchFamily="18" charset="0"/>
                <a:cs typeface="Times New Roman" panose="02020603050405020304" pitchFamily="18" charset="0"/>
              </a:rPr>
              <a:t>- </a:t>
            </a:r>
            <a:r>
              <a:rPr lang="tr-TR" sz="2400">
                <a:solidFill>
                  <a:schemeClr val="bg1"/>
                </a:solidFill>
                <a:latin typeface="Times New Roman" panose="02020603050405020304" pitchFamily="18" charset="0"/>
                <a:cs typeface="Times New Roman" panose="02020603050405020304" pitchFamily="18" charset="0"/>
              </a:rPr>
              <a:t>Projede kullanılan sırasıyla Healthy,Disease ve Pest-detected etiketlerimize örnekler yukarıda gösterilmiştir.</a:t>
            </a:r>
            <a:endParaRPr lang="en-US" sz="2400">
              <a:solidFill>
                <a:schemeClr val="bg1"/>
              </a:solidFill>
              <a:latin typeface="Times New Roman" panose="02020603050405020304" pitchFamily="18" charset="0"/>
              <a:cs typeface="Times New Roman" panose="02020603050405020304" pitchFamily="18" charset="0"/>
            </a:endParaRPr>
          </a:p>
        </p:txBody>
      </p:sp>
      <p:pic>
        <p:nvPicPr>
          <p:cNvPr id="5" name="İçerik Yer Tutucusu 4">
            <a:extLst>
              <a:ext uri="{FF2B5EF4-FFF2-40B4-BE49-F238E27FC236}">
                <a16:creationId xmlns:a16="http://schemas.microsoft.com/office/drawing/2014/main" id="{026859F1-1248-F24B-C2CA-5E4989ECD7AC}"/>
              </a:ext>
            </a:extLst>
          </p:cNvPr>
          <p:cNvPicPr>
            <a:picLocks noGrp="1" noChangeAspect="1"/>
          </p:cNvPicPr>
          <p:nvPr>
            <p:ph idx="1"/>
          </p:nvPr>
        </p:nvPicPr>
        <p:blipFill>
          <a:blip r:embed="rId2"/>
          <a:stretch>
            <a:fillRect/>
          </a:stretch>
        </p:blipFill>
        <p:spPr>
          <a:xfrm>
            <a:off x="1206240" y="1729549"/>
            <a:ext cx="1828800" cy="1828800"/>
          </a:xfrm>
        </p:spPr>
      </p:pic>
      <p:pic>
        <p:nvPicPr>
          <p:cNvPr id="9" name="Resim 8" descr="sebze içeren bir resim&#10;&#10;Açıklama otomatik olarak oluşturuldu">
            <a:extLst>
              <a:ext uri="{FF2B5EF4-FFF2-40B4-BE49-F238E27FC236}">
                <a16:creationId xmlns:a16="http://schemas.microsoft.com/office/drawing/2014/main" id="{A3D0E9CD-981F-C5F5-CF94-60C6C77809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9527" y="1676676"/>
            <a:ext cx="1940766" cy="1940766"/>
          </a:xfrm>
          <a:prstGeom prst="rect">
            <a:avLst/>
          </a:prstGeom>
        </p:spPr>
      </p:pic>
      <p:pic>
        <p:nvPicPr>
          <p:cNvPr id="11" name="Resim 10" descr="sebze içeren bir resim&#10;&#10;Açıklama otomatik olarak oluşturuldu">
            <a:extLst>
              <a:ext uri="{FF2B5EF4-FFF2-40B4-BE49-F238E27FC236}">
                <a16:creationId xmlns:a16="http://schemas.microsoft.com/office/drawing/2014/main" id="{FA40A605-D540-A8D1-1687-55D7FEB62E9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64221" y="1676676"/>
            <a:ext cx="1940766" cy="1940766"/>
          </a:xfrm>
          <a:prstGeom prst="rect">
            <a:avLst/>
          </a:prstGeom>
        </p:spPr>
      </p:pic>
    </p:spTree>
    <p:extLst>
      <p:ext uri="{BB962C8B-B14F-4D97-AF65-F5344CB8AC3E}">
        <p14:creationId xmlns:p14="http://schemas.microsoft.com/office/powerpoint/2010/main" val="50861859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B97B173-5F8D-1CE4-8DB6-077E55E45849}"/>
              </a:ext>
            </a:extLst>
          </p:cNvPr>
          <p:cNvSpPr>
            <a:spLocks noGrp="1"/>
          </p:cNvSpPr>
          <p:nvPr>
            <p:ph type="title"/>
          </p:nvPr>
        </p:nvSpPr>
        <p:spPr>
          <a:xfrm>
            <a:off x="646111" y="452718"/>
            <a:ext cx="9404723" cy="763434"/>
          </a:xfrm>
        </p:spPr>
        <p:txBody>
          <a:bodyPr>
            <a:normAutofit/>
          </a:bodyPr>
          <a:lstStyle/>
          <a:p>
            <a:r>
              <a:rPr lang="tr-TR">
                <a:solidFill>
                  <a:schemeClr val="bg1"/>
                </a:solidFill>
                <a:latin typeface="Times New Roman" panose="02020603050405020304" pitchFamily="18" charset="0"/>
                <a:cs typeface="Times New Roman" panose="02020603050405020304" pitchFamily="18" charset="0"/>
              </a:rPr>
              <a:t>Veri Seti</a:t>
            </a:r>
            <a:endParaRPr lang="en-US">
              <a:solidFill>
                <a:schemeClr val="bg1"/>
              </a:solidFill>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B1F82B83-4031-9484-446C-08C922A516A5}"/>
              </a:ext>
            </a:extLst>
          </p:cNvPr>
          <p:cNvSpPr>
            <a:spLocks noGrp="1"/>
          </p:cNvSpPr>
          <p:nvPr>
            <p:ph idx="1"/>
          </p:nvPr>
        </p:nvSpPr>
        <p:spPr>
          <a:xfrm>
            <a:off x="1103312" y="2052919"/>
            <a:ext cx="8946541" cy="2573946"/>
          </a:xfrm>
        </p:spPr>
        <p:txBody>
          <a:bodyPr>
            <a:normAutofit/>
          </a:bodyPr>
          <a:lstStyle/>
          <a:p>
            <a:r>
              <a:rPr lang="en-US" sz="2400" b="1" i="0" u="none" strike="noStrike" baseline="0">
                <a:solidFill>
                  <a:srgbClr val="000000"/>
                </a:solidFill>
                <a:latin typeface="Times New Roman" panose="02020603050405020304" pitchFamily="18" charset="0"/>
              </a:rPr>
              <a:t>Sınıf İsmi </a:t>
            </a:r>
            <a:r>
              <a:rPr lang="en-US" sz="2400" b="0" i="0" u="none" strike="noStrike" baseline="0">
                <a:solidFill>
                  <a:srgbClr val="000000"/>
                </a:solidFill>
                <a:latin typeface="Times New Roman" panose="02020603050405020304" pitchFamily="18" charset="0"/>
              </a:rPr>
              <a:t>	</a:t>
            </a:r>
            <a:r>
              <a:rPr lang="tr-TR" sz="2400" b="0" i="0" u="none" strike="noStrike" baseline="0">
                <a:solidFill>
                  <a:srgbClr val="000000"/>
                </a:solidFill>
                <a:latin typeface="Times New Roman" panose="02020603050405020304" pitchFamily="18" charset="0"/>
              </a:rPr>
              <a:t>   </a:t>
            </a:r>
            <a:r>
              <a:rPr lang="en-US" sz="2400" b="1" i="0" u="none" strike="noStrike" baseline="0">
                <a:solidFill>
                  <a:srgbClr val="000000"/>
                </a:solidFill>
                <a:latin typeface="Times New Roman" panose="02020603050405020304" pitchFamily="18" charset="0"/>
              </a:rPr>
              <a:t>Veri Seti </a:t>
            </a:r>
            <a:r>
              <a:rPr lang="en-US" sz="2400" b="0" i="0" u="none" strike="noStrike" baseline="0">
                <a:solidFill>
                  <a:srgbClr val="000000"/>
                </a:solidFill>
                <a:latin typeface="Times New Roman" panose="02020603050405020304" pitchFamily="18" charset="0"/>
              </a:rPr>
              <a:t>	</a:t>
            </a:r>
          </a:p>
          <a:p>
            <a:r>
              <a:rPr lang="en-US" sz="2400" b="0" i="0" u="none" strike="noStrike" baseline="0">
                <a:solidFill>
                  <a:srgbClr val="000000"/>
                </a:solidFill>
                <a:latin typeface="Times New Roman" panose="02020603050405020304" pitchFamily="18" charset="0"/>
              </a:rPr>
              <a:t>Healthy 	</a:t>
            </a:r>
            <a:r>
              <a:rPr lang="tr-TR" sz="2400" b="0" i="0" u="none" strike="noStrike" baseline="0">
                <a:solidFill>
                  <a:srgbClr val="000000"/>
                </a:solidFill>
                <a:latin typeface="Times New Roman" panose="02020603050405020304" pitchFamily="18" charset="0"/>
              </a:rPr>
              <a:t>       </a:t>
            </a:r>
            <a:r>
              <a:rPr lang="en-US" sz="2400" b="0" i="0" u="none" strike="noStrike" baseline="0">
                <a:solidFill>
                  <a:srgbClr val="000000"/>
                </a:solidFill>
                <a:latin typeface="Times New Roman" panose="02020603050405020304" pitchFamily="18" charset="0"/>
              </a:rPr>
              <a:t>231 	</a:t>
            </a:r>
          </a:p>
          <a:p>
            <a:r>
              <a:rPr lang="en-US" sz="2400" b="0" i="0" u="none" strike="noStrike" baseline="0">
                <a:solidFill>
                  <a:srgbClr val="000000"/>
                </a:solidFill>
                <a:latin typeface="Times New Roman" panose="02020603050405020304" pitchFamily="18" charset="0"/>
              </a:rPr>
              <a:t>Diseased 	</a:t>
            </a:r>
            <a:r>
              <a:rPr lang="tr-TR" sz="2400" b="0" i="0" u="none" strike="noStrike" baseline="0">
                <a:solidFill>
                  <a:srgbClr val="000000"/>
                </a:solidFill>
                <a:latin typeface="Times New Roman" panose="02020603050405020304" pitchFamily="18" charset="0"/>
              </a:rPr>
              <a:t>       </a:t>
            </a:r>
            <a:r>
              <a:rPr lang="en-US" sz="2400" b="0" i="0" u="none" strike="noStrike" baseline="0">
                <a:solidFill>
                  <a:srgbClr val="000000"/>
                </a:solidFill>
                <a:latin typeface="Times New Roman" panose="02020603050405020304" pitchFamily="18" charset="0"/>
              </a:rPr>
              <a:t>241 	</a:t>
            </a:r>
          </a:p>
          <a:p>
            <a:r>
              <a:rPr lang="en-US" sz="2400" b="0" i="0" u="none" strike="noStrike" baseline="0">
                <a:solidFill>
                  <a:srgbClr val="000000"/>
                </a:solidFill>
                <a:latin typeface="Times New Roman" panose="02020603050405020304" pitchFamily="18" charset="0"/>
              </a:rPr>
              <a:t>Pest Detected 	45 	</a:t>
            </a:r>
          </a:p>
          <a:p>
            <a:r>
              <a:rPr lang="en-US" sz="2400" b="1" i="0" u="none" strike="noStrike" baseline="0">
                <a:solidFill>
                  <a:srgbClr val="000000"/>
                </a:solidFill>
                <a:latin typeface="Times New Roman" panose="02020603050405020304" pitchFamily="18" charset="0"/>
              </a:rPr>
              <a:t>Toplam </a:t>
            </a:r>
            <a:r>
              <a:rPr lang="en-US" sz="2400" b="0" i="0" u="none" strike="noStrike" baseline="0">
                <a:solidFill>
                  <a:srgbClr val="000000"/>
                </a:solidFill>
                <a:latin typeface="Times New Roman" panose="02020603050405020304" pitchFamily="18" charset="0"/>
              </a:rPr>
              <a:t>	</a:t>
            </a:r>
            <a:r>
              <a:rPr lang="tr-TR" sz="2400" b="0" i="0" u="none" strike="noStrike" baseline="0">
                <a:solidFill>
                  <a:srgbClr val="000000"/>
                </a:solidFill>
                <a:latin typeface="Times New Roman" panose="02020603050405020304" pitchFamily="18" charset="0"/>
              </a:rPr>
              <a:t>       </a:t>
            </a:r>
            <a:r>
              <a:rPr lang="en-US" sz="2400" b="1" i="0" u="none" strike="noStrike" baseline="0">
                <a:solidFill>
                  <a:srgbClr val="000000"/>
                </a:solidFill>
                <a:latin typeface="Times New Roman" panose="02020603050405020304" pitchFamily="18" charset="0"/>
              </a:rPr>
              <a:t>517 </a:t>
            </a:r>
            <a:r>
              <a:rPr lang="en-US" sz="1800" b="0" i="0" u="none" strike="noStrike" baseline="0">
                <a:solidFill>
                  <a:srgbClr val="000000"/>
                </a:solidFill>
                <a:latin typeface="Times New Roman" panose="02020603050405020304" pitchFamily="18" charset="0"/>
              </a:rPr>
              <a:t>	</a:t>
            </a:r>
          </a:p>
          <a:p>
            <a:endParaRPr lang="en-US"/>
          </a:p>
        </p:txBody>
      </p:sp>
    </p:spTree>
    <p:extLst>
      <p:ext uri="{BB962C8B-B14F-4D97-AF65-F5344CB8AC3E}">
        <p14:creationId xmlns:p14="http://schemas.microsoft.com/office/powerpoint/2010/main" val="4211637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2AA99D85-653F-C176-44F5-D5CB112A15A5}"/>
              </a:ext>
            </a:extLst>
          </p:cNvPr>
          <p:cNvSpPr>
            <a:spLocks noGrp="1"/>
          </p:cNvSpPr>
          <p:nvPr>
            <p:ph type="title"/>
          </p:nvPr>
        </p:nvSpPr>
        <p:spPr>
          <a:xfrm>
            <a:off x="646111" y="452718"/>
            <a:ext cx="9404723" cy="1028610"/>
          </a:xfrm>
        </p:spPr>
        <p:txBody>
          <a:bodyPr/>
          <a:lstStyle/>
          <a:p>
            <a:r>
              <a:rPr lang="tr-TR">
                <a:solidFill>
                  <a:schemeClr val="bg1"/>
                </a:solidFill>
                <a:latin typeface="Times New Roman" panose="02020603050405020304" pitchFamily="18" charset="0"/>
                <a:cs typeface="Times New Roman" panose="02020603050405020304" pitchFamily="18" charset="0"/>
              </a:rPr>
              <a:t>Donanımsal Bilgiler</a:t>
            </a:r>
            <a:endParaRPr lang="en-US">
              <a:solidFill>
                <a:schemeClr val="bg1"/>
              </a:solidFill>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CEE99C27-FEA9-797E-5988-4EB3C7E87AE7}"/>
              </a:ext>
            </a:extLst>
          </p:cNvPr>
          <p:cNvSpPr>
            <a:spLocks noGrp="1"/>
          </p:cNvSpPr>
          <p:nvPr>
            <p:ph idx="1"/>
          </p:nvPr>
        </p:nvSpPr>
        <p:spPr>
          <a:xfrm>
            <a:off x="841248" y="1691640"/>
            <a:ext cx="9208605" cy="3410711"/>
          </a:xfrm>
        </p:spPr>
        <p:txBody>
          <a:bodyPr>
            <a:normAutofit lnSpcReduction="10000"/>
          </a:bodyPr>
          <a:lstStyle/>
          <a:p>
            <a:r>
              <a:rPr lang="en-US" b="0" i="0" u="none" strike="noStrike" baseline="0">
                <a:solidFill>
                  <a:srgbClr val="000000"/>
                </a:solidFill>
                <a:latin typeface="Times New Roman" panose="02020603050405020304" pitchFamily="18" charset="0"/>
              </a:rPr>
              <a:t>Bu çalışma MSI GE76 RAIDER model bir bilgisayar üzerinde gerçekleştirilmiştir. </a:t>
            </a:r>
            <a:endParaRPr lang="tr-TR" b="1" i="0" u="none" strike="noStrike" baseline="0">
              <a:solidFill>
                <a:srgbClr val="000000"/>
              </a:solidFill>
              <a:latin typeface="Times New Roman" panose="02020603050405020304" pitchFamily="18" charset="0"/>
            </a:endParaRPr>
          </a:p>
          <a:p>
            <a:endParaRPr lang="tr-TR" b="1">
              <a:solidFill>
                <a:srgbClr val="000000"/>
              </a:solidFill>
              <a:latin typeface="Times New Roman" panose="02020603050405020304" pitchFamily="18" charset="0"/>
            </a:endParaRPr>
          </a:p>
          <a:p>
            <a:pPr marL="0" indent="0">
              <a:buNone/>
            </a:pPr>
            <a:r>
              <a:rPr lang="tr-TR" b="1" i="0" u="none" strike="noStrike" baseline="0">
                <a:solidFill>
                  <a:srgbClr val="000000"/>
                </a:solidFill>
                <a:latin typeface="Times New Roman" panose="02020603050405020304" pitchFamily="18" charset="0"/>
              </a:rPr>
              <a:t>Kullanılan bilgisayarın özellikleri :</a:t>
            </a:r>
          </a:p>
          <a:p>
            <a:r>
              <a:rPr lang="en-US" b="1" i="0" u="none" strike="noStrike" baseline="0">
                <a:solidFill>
                  <a:srgbClr val="000000"/>
                </a:solidFill>
                <a:latin typeface="Times New Roman" panose="02020603050405020304" pitchFamily="18" charset="0"/>
              </a:rPr>
              <a:t>Bellek </a:t>
            </a:r>
            <a:r>
              <a:rPr lang="tr-TR" b="1" i="0" u="none" strike="noStrike" baseline="0">
                <a:solidFill>
                  <a:srgbClr val="000000"/>
                </a:solidFill>
                <a:latin typeface="Times New Roman" panose="02020603050405020304" pitchFamily="18" charset="0"/>
              </a:rPr>
              <a:t>:</a:t>
            </a:r>
            <a:r>
              <a:rPr lang="en-US" b="0" i="0" u="none" strike="noStrike" baseline="0">
                <a:solidFill>
                  <a:srgbClr val="000000"/>
                </a:solidFill>
                <a:latin typeface="Times New Roman" panose="02020603050405020304" pitchFamily="18" charset="0"/>
              </a:rPr>
              <a:t>	</a:t>
            </a:r>
            <a:r>
              <a:rPr lang="tr-TR" b="0" i="0" u="none" strike="noStrike" baseline="0">
                <a:solidFill>
                  <a:srgbClr val="000000"/>
                </a:solidFill>
                <a:latin typeface="Times New Roman" panose="02020603050405020304" pitchFamily="18" charset="0"/>
              </a:rPr>
              <a:t>             </a:t>
            </a:r>
            <a:r>
              <a:rPr lang="en-US" b="0" i="0" u="none" strike="noStrike" baseline="0">
                <a:solidFill>
                  <a:srgbClr val="000000"/>
                </a:solidFill>
                <a:latin typeface="Times New Roman" panose="02020603050405020304" pitchFamily="18" charset="0"/>
              </a:rPr>
              <a:t>16 GB DDR5 RAM 	</a:t>
            </a:r>
          </a:p>
          <a:p>
            <a:r>
              <a:rPr lang="en-US" b="1" i="0" u="none" strike="noStrike" baseline="0">
                <a:solidFill>
                  <a:srgbClr val="000000"/>
                </a:solidFill>
                <a:latin typeface="Times New Roman" panose="02020603050405020304" pitchFamily="18" charset="0"/>
              </a:rPr>
              <a:t>İşlemci </a:t>
            </a:r>
            <a:r>
              <a:rPr lang="tr-TR" b="1" i="0" u="none" strike="noStrike" baseline="0">
                <a:solidFill>
                  <a:srgbClr val="000000"/>
                </a:solidFill>
                <a:latin typeface="Times New Roman" panose="02020603050405020304" pitchFamily="18" charset="0"/>
              </a:rPr>
              <a:t>:</a:t>
            </a:r>
            <a:r>
              <a:rPr lang="en-US" b="0" i="0" u="none" strike="noStrike" baseline="0">
                <a:solidFill>
                  <a:srgbClr val="000000"/>
                </a:solidFill>
                <a:latin typeface="Times New Roman" panose="02020603050405020304" pitchFamily="18" charset="0"/>
              </a:rPr>
              <a:t>	</a:t>
            </a:r>
            <a:r>
              <a:rPr lang="tr-TR" b="0" i="0" u="none" strike="noStrike" baseline="0">
                <a:solidFill>
                  <a:srgbClr val="000000"/>
                </a:solidFill>
                <a:latin typeface="Times New Roman" panose="02020603050405020304" pitchFamily="18" charset="0"/>
              </a:rPr>
              <a:t>             </a:t>
            </a:r>
            <a:r>
              <a:rPr lang="en-US" b="0" i="0" u="none" strike="noStrike" baseline="0">
                <a:solidFill>
                  <a:srgbClr val="000000"/>
                </a:solidFill>
                <a:latin typeface="Times New Roman" panose="02020603050405020304" pitchFamily="18" charset="0"/>
              </a:rPr>
              <a:t>12th Gen Intel(R) Core(TM) i7-12700H 	</a:t>
            </a:r>
          </a:p>
          <a:p>
            <a:r>
              <a:rPr lang="en-US" b="1" i="0" u="none" strike="noStrike" baseline="0">
                <a:solidFill>
                  <a:srgbClr val="000000"/>
                </a:solidFill>
                <a:latin typeface="Times New Roman" panose="02020603050405020304" pitchFamily="18" charset="0"/>
              </a:rPr>
              <a:t>Disk </a:t>
            </a:r>
            <a:r>
              <a:rPr lang="tr-TR" b="1" i="0" u="none" strike="noStrike" baseline="0">
                <a:solidFill>
                  <a:srgbClr val="000000"/>
                </a:solidFill>
                <a:latin typeface="Times New Roman" panose="02020603050405020304" pitchFamily="18" charset="0"/>
              </a:rPr>
              <a:t> :</a:t>
            </a:r>
            <a:r>
              <a:rPr lang="tr-TR">
                <a:solidFill>
                  <a:srgbClr val="000000"/>
                </a:solidFill>
                <a:latin typeface="Times New Roman" panose="02020603050405020304" pitchFamily="18" charset="0"/>
              </a:rPr>
              <a:t>                    </a:t>
            </a:r>
            <a:r>
              <a:rPr lang="en-US" b="0" i="0" u="none" strike="noStrike" baseline="0">
                <a:solidFill>
                  <a:srgbClr val="000000"/>
                </a:solidFill>
                <a:latin typeface="Times New Roman" panose="02020603050405020304" pitchFamily="18" charset="0"/>
              </a:rPr>
              <a:t>WDC PC SN540 SDDPNPF-1T00-1032 	</a:t>
            </a:r>
          </a:p>
          <a:p>
            <a:r>
              <a:rPr lang="en-US" b="1" i="0" u="none" strike="noStrike" baseline="0">
                <a:solidFill>
                  <a:srgbClr val="000000"/>
                </a:solidFill>
                <a:latin typeface="Times New Roman" panose="02020603050405020304" pitchFamily="18" charset="0"/>
              </a:rPr>
              <a:t>GPU</a:t>
            </a:r>
            <a:r>
              <a:rPr lang="tr-TR" b="1" i="0" u="none" strike="noStrike" baseline="0">
                <a:solidFill>
                  <a:srgbClr val="000000"/>
                </a:solidFill>
                <a:latin typeface="Times New Roman" panose="02020603050405020304" pitchFamily="18" charset="0"/>
              </a:rPr>
              <a:t> :</a:t>
            </a:r>
            <a:r>
              <a:rPr lang="en-US" b="0" i="0" u="none" strike="noStrike" baseline="0">
                <a:solidFill>
                  <a:srgbClr val="000000"/>
                </a:solidFill>
                <a:latin typeface="Times New Roman" panose="02020603050405020304" pitchFamily="18" charset="0"/>
              </a:rPr>
              <a:t>	</a:t>
            </a:r>
            <a:r>
              <a:rPr lang="tr-TR" b="0" i="0" u="none" strike="noStrike" baseline="0">
                <a:solidFill>
                  <a:srgbClr val="000000"/>
                </a:solidFill>
                <a:latin typeface="Times New Roman" panose="02020603050405020304" pitchFamily="18" charset="0"/>
              </a:rPr>
              <a:t>              </a:t>
            </a:r>
            <a:r>
              <a:rPr lang="en-US" b="0" i="0" u="none" strike="noStrike" baseline="0">
                <a:solidFill>
                  <a:srgbClr val="000000"/>
                </a:solidFill>
                <a:latin typeface="Times New Roman" panose="02020603050405020304" pitchFamily="18" charset="0"/>
              </a:rPr>
              <a:t>NVIDIA GeForce RTX 3060 Laptop GPU 	</a:t>
            </a:r>
          </a:p>
          <a:p>
            <a:r>
              <a:rPr lang="en-US" b="1" i="0" u="none" strike="noStrike" baseline="0">
                <a:solidFill>
                  <a:srgbClr val="000000"/>
                </a:solidFill>
                <a:latin typeface="Times New Roman" panose="02020603050405020304" pitchFamily="18" charset="0"/>
              </a:rPr>
              <a:t>Ağ Bağlantısı</a:t>
            </a:r>
            <a:r>
              <a:rPr lang="tr-TR" b="1" i="0" u="none" strike="noStrike" baseline="0">
                <a:solidFill>
                  <a:srgbClr val="000000"/>
                </a:solidFill>
                <a:latin typeface="Times New Roman" panose="02020603050405020304" pitchFamily="18" charset="0"/>
              </a:rPr>
              <a:t> : </a:t>
            </a:r>
            <a:r>
              <a:rPr lang="en-US" b="1" i="0" u="none" strike="noStrike" baseline="0">
                <a:solidFill>
                  <a:srgbClr val="000000"/>
                </a:solidFill>
                <a:latin typeface="Times New Roman" panose="02020603050405020304" pitchFamily="18" charset="0"/>
              </a:rPr>
              <a:t> </a:t>
            </a:r>
            <a:r>
              <a:rPr lang="tr-TR">
                <a:solidFill>
                  <a:srgbClr val="000000"/>
                </a:solidFill>
                <a:latin typeface="Times New Roman" panose="02020603050405020304" pitchFamily="18" charset="0"/>
              </a:rPr>
              <a:t>     </a:t>
            </a:r>
            <a:r>
              <a:rPr lang="en-US" b="0" i="0" u="none" strike="noStrike" baseline="0">
                <a:solidFill>
                  <a:srgbClr val="000000"/>
                </a:solidFill>
                <a:latin typeface="Times New Roman" panose="02020603050405020304" pitchFamily="18" charset="0"/>
              </a:rPr>
              <a:t>Intel(R) Wi-Fi 6 AX201 160MHz 	</a:t>
            </a:r>
          </a:p>
          <a:p>
            <a:endParaRPr lang="en-US"/>
          </a:p>
        </p:txBody>
      </p:sp>
    </p:spTree>
    <p:extLst>
      <p:ext uri="{BB962C8B-B14F-4D97-AF65-F5344CB8AC3E}">
        <p14:creationId xmlns:p14="http://schemas.microsoft.com/office/powerpoint/2010/main" val="365876608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739EE09-0E05-F5EE-005F-4C78B512DE7F}"/>
              </a:ext>
            </a:extLst>
          </p:cNvPr>
          <p:cNvSpPr>
            <a:spLocks noGrp="1"/>
          </p:cNvSpPr>
          <p:nvPr>
            <p:ph type="title"/>
          </p:nvPr>
        </p:nvSpPr>
        <p:spPr>
          <a:xfrm>
            <a:off x="646111" y="452718"/>
            <a:ext cx="9404723" cy="965535"/>
          </a:xfrm>
        </p:spPr>
        <p:txBody>
          <a:bodyPr/>
          <a:lstStyle/>
          <a:p>
            <a:r>
              <a:rPr lang="tr-TR" sz="3200">
                <a:solidFill>
                  <a:schemeClr val="bg1"/>
                </a:solidFill>
                <a:latin typeface="Times New Roman" panose="02020603050405020304" pitchFamily="18" charset="0"/>
                <a:cs typeface="Times New Roman" panose="02020603050405020304" pitchFamily="18" charset="0"/>
              </a:rPr>
              <a:t>Data augmentation ve data cleaning</a:t>
            </a:r>
            <a:endParaRPr lang="en-US" sz="3200">
              <a:solidFill>
                <a:schemeClr val="bg1"/>
              </a:solidFill>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71489398-DF57-B19B-0E77-2C828C85A675}"/>
              </a:ext>
            </a:extLst>
          </p:cNvPr>
          <p:cNvSpPr>
            <a:spLocks noGrp="1"/>
          </p:cNvSpPr>
          <p:nvPr>
            <p:ph idx="1"/>
          </p:nvPr>
        </p:nvSpPr>
        <p:spPr/>
        <p:txBody>
          <a:bodyPr>
            <a:normAutofit/>
          </a:bodyPr>
          <a:lstStyle/>
          <a:p>
            <a:r>
              <a:rPr lang="en-US" sz="1800" b="0" i="0" u="none" strike="noStrike" baseline="0">
                <a:solidFill>
                  <a:schemeClr val="bg1"/>
                </a:solidFill>
                <a:latin typeface="Times New Roman" panose="02020603050405020304" pitchFamily="18" charset="0"/>
                <a:cs typeface="Times New Roman" panose="02020603050405020304" pitchFamily="18" charset="0"/>
              </a:rPr>
              <a:t>Geliştirilen sistemde kullanılacak marul veri setindeki her bir resmin boyutunun 768x1024 piksel olmasından dolayı algoritmanın çok fazla kaynağa ihtiyaç duyacağı öngörülmüştür. Bu yüzden 256x256 piksel boyutundaki resimlerin küçültülmesine ihtiyaç doğmuştur. Resimler ön işlemden geçirilerek boyutları 256x256 olarak yeniden boyutlandırılmıştır. </a:t>
            </a:r>
            <a:endParaRPr lang="tr-TR">
              <a:solidFill>
                <a:schemeClr val="bg1"/>
              </a:solidFill>
              <a:latin typeface="Times New Roman" panose="02020603050405020304" pitchFamily="18" charset="0"/>
              <a:cs typeface="Times New Roman" panose="02020603050405020304" pitchFamily="18" charset="0"/>
            </a:endParaRPr>
          </a:p>
          <a:p>
            <a:endParaRPr lang="tr-TR">
              <a:solidFill>
                <a:schemeClr val="bg1"/>
              </a:solidFill>
              <a:latin typeface="Times New Roman" panose="02020603050405020304" pitchFamily="18" charset="0"/>
              <a:cs typeface="Times New Roman" panose="02020603050405020304" pitchFamily="18" charset="0"/>
            </a:endParaRPr>
          </a:p>
          <a:p>
            <a:r>
              <a:rPr lang="tr-TR">
                <a:solidFill>
                  <a:schemeClr val="bg1"/>
                </a:solidFill>
                <a:latin typeface="Times New Roman" panose="02020603050405020304" pitchFamily="18" charset="0"/>
                <a:cs typeface="Times New Roman" panose="02020603050405020304" pitchFamily="18" charset="0"/>
              </a:rPr>
              <a:t>Ardından data augmentation kısmıyla resme kontrast,çevirme ve ölçeklendirme,yakınlaştırma işlemleri uygulanmıştır.Ve data cleaning işlemleri uygulanarak veri seti eğitime hazır hale getirilmiştir.</a:t>
            </a:r>
          </a:p>
          <a:p>
            <a:endParaRPr lang="tr-TR">
              <a:solidFill>
                <a:schemeClr val="bg1"/>
              </a:solidFill>
              <a:latin typeface="Times New Roman" panose="02020603050405020304" pitchFamily="18" charset="0"/>
              <a:cs typeface="Times New Roman" panose="02020603050405020304" pitchFamily="18" charset="0"/>
            </a:endParaRPr>
          </a:p>
          <a:p>
            <a:endParaRPr lang="en-US">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194239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8B686C54-25CE-EAEF-AC60-0424D97A2CE2}"/>
              </a:ext>
            </a:extLst>
          </p:cNvPr>
          <p:cNvSpPr>
            <a:spLocks noGrp="1"/>
          </p:cNvSpPr>
          <p:nvPr>
            <p:ph type="title"/>
          </p:nvPr>
        </p:nvSpPr>
        <p:spPr>
          <a:xfrm>
            <a:off x="646111" y="452718"/>
            <a:ext cx="9404723" cy="580554"/>
          </a:xfrm>
        </p:spPr>
        <p:txBody>
          <a:bodyPr/>
          <a:lstStyle/>
          <a:p>
            <a:r>
              <a:rPr lang="en-US" sz="2800" b="1" i="0" u="none" strike="noStrike" baseline="0">
                <a:solidFill>
                  <a:schemeClr val="bg1"/>
                </a:solidFill>
                <a:latin typeface="Times New Roman" panose="02020603050405020304" pitchFamily="18" charset="0"/>
                <a:cs typeface="Times New Roman" panose="02020603050405020304" pitchFamily="18" charset="0"/>
              </a:rPr>
              <a:t>Proje Klasörü </a:t>
            </a:r>
            <a:endParaRPr lang="en-US" sz="2800">
              <a:solidFill>
                <a:schemeClr val="bg1"/>
              </a:solidFill>
              <a:latin typeface="Times New Roman" panose="02020603050405020304" pitchFamily="18" charset="0"/>
              <a:cs typeface="Times New Roman" panose="02020603050405020304" pitchFamily="18" charset="0"/>
            </a:endParaRPr>
          </a:p>
        </p:txBody>
      </p:sp>
      <p:sp>
        <p:nvSpPr>
          <p:cNvPr id="3" name="İçerik Yer Tutucusu 2">
            <a:extLst>
              <a:ext uri="{FF2B5EF4-FFF2-40B4-BE49-F238E27FC236}">
                <a16:creationId xmlns:a16="http://schemas.microsoft.com/office/drawing/2014/main" id="{55169EB9-B675-AAA2-E015-574392706CC0}"/>
              </a:ext>
            </a:extLst>
          </p:cNvPr>
          <p:cNvSpPr>
            <a:spLocks noGrp="1"/>
          </p:cNvSpPr>
          <p:nvPr>
            <p:ph idx="1"/>
          </p:nvPr>
        </p:nvSpPr>
        <p:spPr>
          <a:xfrm>
            <a:off x="645130" y="1097280"/>
            <a:ext cx="9404723" cy="5151119"/>
          </a:xfrm>
        </p:spPr>
        <p:txBody>
          <a:bodyPr/>
          <a:lstStyle/>
          <a:p>
            <a:pPr lvl="1"/>
            <a:r>
              <a:rPr lang="tr-TR" b="0" i="0" u="none" strike="noStrike" baseline="0">
                <a:solidFill>
                  <a:srgbClr val="000000"/>
                </a:solidFill>
                <a:latin typeface="Calibri" panose="020F0502020204030204" pitchFamily="34" charset="0"/>
              </a:rPr>
              <a:t>        </a:t>
            </a:r>
            <a:r>
              <a:rPr lang="en-US" b="0" i="0" u="none" strike="noStrike" baseline="0">
                <a:solidFill>
                  <a:srgbClr val="000000"/>
                </a:solidFill>
                <a:latin typeface="Calibri" panose="020F0502020204030204" pitchFamily="34" charset="0"/>
              </a:rPr>
              <a:t>Verilerimizi topladıktan sonra projemizi oluşturmaya başladık. Ve proje klasörümüzü oluşturduk ve datasetimizi ve modeli eğiteceğimiz dosyayı training klasörüne yerleştirdik.Training klasöründe modelimizi eğittik.Projemizin arayüzünü oluşturmak için backend ve frontend klasörleri oluşturduk.Eğittiğimiz model models klasörüne kaydedildi. </a:t>
            </a:r>
            <a:endParaRPr lang="tr-TR" b="0" i="0" u="none" strike="noStrike" baseline="0">
              <a:solidFill>
                <a:srgbClr val="000000"/>
              </a:solidFill>
              <a:latin typeface="Calibri" panose="020F0502020204030204" pitchFamily="34" charset="0"/>
            </a:endParaRPr>
          </a:p>
          <a:p>
            <a:endParaRPr lang="tr-TR" sz="1800">
              <a:solidFill>
                <a:srgbClr val="000000"/>
              </a:solidFill>
              <a:latin typeface="Calibri" panose="020F0502020204030204" pitchFamily="34" charset="0"/>
            </a:endParaRPr>
          </a:p>
          <a:p>
            <a:endParaRPr lang="en-US"/>
          </a:p>
        </p:txBody>
      </p:sp>
      <p:pic>
        <p:nvPicPr>
          <p:cNvPr id="5" name="Resim 4">
            <a:extLst>
              <a:ext uri="{FF2B5EF4-FFF2-40B4-BE49-F238E27FC236}">
                <a16:creationId xmlns:a16="http://schemas.microsoft.com/office/drawing/2014/main" id="{03FF613D-ACB5-129E-24F7-47734C393145}"/>
              </a:ext>
            </a:extLst>
          </p:cNvPr>
          <p:cNvPicPr>
            <a:picLocks noChangeAspect="1"/>
          </p:cNvPicPr>
          <p:nvPr/>
        </p:nvPicPr>
        <p:blipFill>
          <a:blip r:embed="rId2"/>
          <a:stretch>
            <a:fillRect/>
          </a:stretch>
        </p:blipFill>
        <p:spPr>
          <a:xfrm>
            <a:off x="989581" y="2751367"/>
            <a:ext cx="9404722" cy="2660387"/>
          </a:xfrm>
          <a:prstGeom prst="rect">
            <a:avLst/>
          </a:prstGeom>
        </p:spPr>
      </p:pic>
    </p:spTree>
    <p:extLst>
      <p:ext uri="{BB962C8B-B14F-4D97-AF65-F5344CB8AC3E}">
        <p14:creationId xmlns:p14="http://schemas.microsoft.com/office/powerpoint/2010/main" val="13578432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yon">
  <a:themeElements>
    <a:clrScheme name="Özel 18">
      <a:dk1>
        <a:sysClr val="windowText" lastClr="000000"/>
      </a:dk1>
      <a:lt1>
        <a:sysClr val="window" lastClr="FFFFFF"/>
      </a:lt1>
      <a:dk2>
        <a:srgbClr val="38CAFF"/>
      </a:dk2>
      <a:lt2>
        <a:srgbClr val="EBEBEB"/>
      </a:lt2>
      <a:accent1>
        <a:srgbClr val="FFFF00"/>
      </a:accent1>
      <a:accent2>
        <a:srgbClr val="FA731A"/>
      </a:accent2>
      <a:accent3>
        <a:srgbClr val="AB9281"/>
      </a:accent3>
      <a:accent4>
        <a:srgbClr val="A18CD0"/>
      </a:accent4>
      <a:accent5>
        <a:srgbClr val="8EBBD2"/>
      </a:accent5>
      <a:accent6>
        <a:srgbClr val="ACC995"/>
      </a:accent6>
      <a:hlink>
        <a:srgbClr val="FAC96A"/>
      </a:hlink>
      <a:folHlink>
        <a:srgbClr val="FCDB9B"/>
      </a:folHlink>
    </a:clrScheme>
    <a:fontScheme name="İy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y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İyon</Template>
  <TotalTime>244</TotalTime>
  <Words>1144</Words>
  <Application>Microsoft Office PowerPoint</Application>
  <PresentationFormat>Geniş ekran</PresentationFormat>
  <Paragraphs>75</Paragraphs>
  <Slides>28</Slides>
  <Notes>1</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28</vt:i4>
      </vt:variant>
    </vt:vector>
  </HeadingPairs>
  <TitlesOfParts>
    <vt:vector size="34" baseType="lpstr">
      <vt:lpstr>Arial</vt:lpstr>
      <vt:lpstr>Calibri</vt:lpstr>
      <vt:lpstr>Century Gothic</vt:lpstr>
      <vt:lpstr>Times New Roman</vt:lpstr>
      <vt:lpstr>Wingdings 3</vt:lpstr>
      <vt:lpstr>İyon</vt:lpstr>
      <vt:lpstr>Tasarım Dersi Proje Sunumu</vt:lpstr>
      <vt:lpstr> Tarım insanoğlunun her zaman temel geçim kaynağını oluşturmuştur. Artan nüfusla birlikte gelen gıda sorunu ve ürünlerin çeşitli etkenlerden dolayı zarar görmesi bir problemdir. Ürünlerin kalite ve verimlerinin yükseltilmesi ve yetiştirme sürecinde ürünlerin muhafazası ve yetiştirilen ortamın kalitesi tarımın gelişmesi açısından çok önemlidir. Teknolojinin gelişmesi ve birçok alanda hayatımıza girmesiyle beraber tarım alanında da gelişmeler yaşanmıştır. Geleneksel tarım yerini çeşitli parametrelerin akıllı sistemlerle beraber kontrol edildiği akıllı sera sistemlerine bırakıyor. Çalışmamız, yetiştirdiğimiz bitkinin hastalık durumunu ve hastalık yapıcı mikroorganizmaları görüntü işleme ve makine öğrenmesi teknolojileriyle tespit eden bir uyarı sistemidir. Raporumuzda bu konuya yönelik akademik makale ve literatür çalışmalarını inceledik. </vt:lpstr>
      <vt:lpstr>Proje Aşamaları</vt:lpstr>
      <vt:lpstr>Bitki yetiştirme süreci       -  Bitki yetiştirme aşamalarımıza ait bazı görseller yukarıdadır.Projemizde daha uygun olduğu için marul bitkisini kullandık.Maydanoz,fesleğen,lahana ve marul bitkileri ektik.</vt:lpstr>
      <vt:lpstr>Etiketlerimiz      - Projede kullanılan sırasıyla Healthy,Disease ve Pest-detected etiketlerimize örnekler yukarıda gösterilmiştir.</vt:lpstr>
      <vt:lpstr>Veri Seti</vt:lpstr>
      <vt:lpstr>Donanımsal Bilgiler</vt:lpstr>
      <vt:lpstr>Data augmentation ve data cleaning</vt:lpstr>
      <vt:lpstr>Proje Klasörü </vt:lpstr>
      <vt:lpstr>Model Eğitim Aşaması : </vt:lpstr>
      <vt:lpstr>PowerPoint Sunusu</vt:lpstr>
      <vt:lpstr>PowerPoint Sunusu</vt:lpstr>
      <vt:lpstr>PowerPoint Sunusu</vt:lpstr>
      <vt:lpstr>PowerPoint Sunusu</vt:lpstr>
      <vt:lpstr>PowerPoint Sunusu</vt:lpstr>
      <vt:lpstr>PowerPoint Sunusu</vt:lpstr>
      <vt:lpstr>PowerPoint Sunusu</vt:lpstr>
      <vt:lpstr>PowerPoint Sunusu</vt:lpstr>
      <vt:lpstr>Projenin Backend Bölümü </vt:lpstr>
      <vt:lpstr>PowerPoint Sunusu</vt:lpstr>
      <vt:lpstr>PowerPoint Sunusu</vt:lpstr>
      <vt:lpstr>Projenin Frontend Bölümü </vt:lpstr>
      <vt:lpstr>PowerPoint Sunusu</vt:lpstr>
      <vt:lpstr>PowerPoint Sunusu</vt:lpstr>
      <vt:lpstr>Sonuçlar </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Tasarım Dersi Proje Sunumu</dc:title>
  <dc:creator>Celal  Yılmaz</dc:creator>
  <cp:lastModifiedBy>Celal  Yılmaz</cp:lastModifiedBy>
  <cp:revision>37</cp:revision>
  <dcterms:created xsi:type="dcterms:W3CDTF">2023-01-17T10:11:13Z</dcterms:created>
  <dcterms:modified xsi:type="dcterms:W3CDTF">2023-01-17T15:13:22Z</dcterms:modified>
</cp:coreProperties>
</file>

<file path=docProps/thumbnail.jpeg>
</file>